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806" r:id="rId2"/>
    <p:sldMasterId id="2147483818" r:id="rId3"/>
    <p:sldMasterId id="2147483830" r:id="rId4"/>
    <p:sldMasterId id="2147483842" r:id="rId5"/>
    <p:sldMasterId id="2147483854" r:id="rId6"/>
    <p:sldMasterId id="2147483866" r:id="rId7"/>
    <p:sldMasterId id="2147483878" r:id="rId8"/>
    <p:sldMasterId id="2147483890" r:id="rId9"/>
    <p:sldMasterId id="2147483902" r:id="rId10"/>
  </p:sldMasterIdLst>
  <p:notesMasterIdLst>
    <p:notesMasterId r:id="rId48"/>
  </p:notesMasterIdLst>
  <p:sldIdLst>
    <p:sldId id="308" r:id="rId11"/>
    <p:sldId id="296" r:id="rId12"/>
    <p:sldId id="288" r:id="rId13"/>
    <p:sldId id="290" r:id="rId14"/>
    <p:sldId id="257" r:id="rId15"/>
    <p:sldId id="291" r:id="rId16"/>
    <p:sldId id="292" r:id="rId17"/>
    <p:sldId id="309" r:id="rId18"/>
    <p:sldId id="259" r:id="rId19"/>
    <p:sldId id="310" r:id="rId20"/>
    <p:sldId id="286" r:id="rId21"/>
    <p:sldId id="262" r:id="rId22"/>
    <p:sldId id="311" r:id="rId23"/>
    <p:sldId id="285" r:id="rId24"/>
    <p:sldId id="265" r:id="rId25"/>
    <p:sldId id="312" r:id="rId26"/>
    <p:sldId id="266" r:id="rId27"/>
    <p:sldId id="313" r:id="rId28"/>
    <p:sldId id="289" r:id="rId29"/>
    <p:sldId id="293" r:id="rId30"/>
    <p:sldId id="294" r:id="rId31"/>
    <p:sldId id="295" r:id="rId32"/>
    <p:sldId id="314" r:id="rId33"/>
    <p:sldId id="298" r:id="rId34"/>
    <p:sldId id="300" r:id="rId35"/>
    <p:sldId id="301" r:id="rId36"/>
    <p:sldId id="302" r:id="rId37"/>
    <p:sldId id="303" r:id="rId38"/>
    <p:sldId id="304" r:id="rId39"/>
    <p:sldId id="305" r:id="rId40"/>
    <p:sldId id="315" r:id="rId41"/>
    <p:sldId id="316" r:id="rId42"/>
    <p:sldId id="317" r:id="rId43"/>
    <p:sldId id="318" r:id="rId44"/>
    <p:sldId id="320" r:id="rId45"/>
    <p:sldId id="307" r:id="rId46"/>
    <p:sldId id="322" r:id="rId47"/>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111" d="100"/>
          <a:sy n="111" d="100"/>
        </p:scale>
        <p:origin x="-1608" y="498"/>
      </p:cViewPr>
      <p:guideLst>
        <p:guide orient="horz" pos="2160"/>
        <p:guide pos="2880"/>
      </p:guideLst>
    </p:cSldViewPr>
  </p:slideViewPr>
  <p:notesTextViewPr>
    <p:cViewPr>
      <p:scale>
        <a:sx n="1" d="1"/>
        <a:sy n="1" d="1"/>
      </p:scale>
      <p:origin x="0" y="0"/>
    </p:cViewPr>
  </p:notesTextViewPr>
  <p:sorterViewPr>
    <p:cViewPr>
      <p:scale>
        <a:sx n="140" d="100"/>
        <a:sy n="140" d="100"/>
      </p:scale>
      <p:origin x="0" y="17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30D25FE-0189-4583-A28E-F9E1618B5C73}" type="datetimeFigureOut">
              <a:rPr lang="en-GB"/>
              <a:pPr>
                <a:defRPr/>
              </a:pPr>
              <a:t>05/05/2016</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E0FAD99-26B0-47A7-94AA-5CAE3CB6295D}" type="slidenum">
              <a:rPr lang="en-GB"/>
              <a:pPr>
                <a:defRPr/>
              </a:pPr>
              <a:t>‹#›</a:t>
            </a:fld>
            <a:endParaRPr lang="en-GB"/>
          </a:p>
        </p:txBody>
      </p:sp>
    </p:spTree>
    <p:extLst>
      <p:ext uri="{BB962C8B-B14F-4D97-AF65-F5344CB8AC3E}">
        <p14:creationId xmlns:p14="http://schemas.microsoft.com/office/powerpoint/2010/main" val="3178027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35CFD35-0B51-4CB0-B76C-7115A585CCC5}" type="slidenum">
              <a:rPr lang="en-GB" smtClean="0"/>
              <a:t>3</a:t>
            </a:fld>
            <a:endParaRPr lang="en-GB"/>
          </a:p>
        </p:txBody>
      </p:sp>
    </p:spTree>
    <p:extLst>
      <p:ext uri="{BB962C8B-B14F-4D97-AF65-F5344CB8AC3E}">
        <p14:creationId xmlns:p14="http://schemas.microsoft.com/office/powerpoint/2010/main" val="358311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groups include the </a:t>
            </a:r>
            <a:r>
              <a:rPr lang="en-GB" baseline="0" dirty="0" err="1" smtClean="0"/>
              <a:t>trendline</a:t>
            </a:r>
            <a:r>
              <a:rPr lang="en-GB" baseline="0" dirty="0" smtClean="0"/>
              <a:t> of the number in each group from 2015 to 2030</a:t>
            </a:r>
            <a:endParaRPr lang="en-GB" dirty="0"/>
          </a:p>
        </p:txBody>
      </p:sp>
      <p:sp>
        <p:nvSpPr>
          <p:cNvPr id="4" name="Slide Number Placeholder 3"/>
          <p:cNvSpPr>
            <a:spLocks noGrp="1"/>
          </p:cNvSpPr>
          <p:nvPr>
            <p:ph type="sldNum" sz="quarter" idx="10"/>
          </p:nvPr>
        </p:nvSpPr>
        <p:spPr/>
        <p:txBody>
          <a:bodyPr/>
          <a:lstStyle/>
          <a:p>
            <a:fld id="{59B57102-E8C4-424E-A44C-40199223523C}"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04192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B57102-E8C4-424E-A44C-40199223523C}"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04192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B57102-E8C4-424E-A44C-40199223523C}"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304192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B57102-E8C4-424E-A44C-40199223523C}"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304192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r>
              <a:rPr lang="en-GB" dirty="0" smtClean="0"/>
              <a:t>The charts below show life expectancy for men and women in Hammersmith</a:t>
            </a:r>
            <a:r>
              <a:rPr lang="en-GB" baseline="0" dirty="0" smtClean="0"/>
              <a:t> &amp; Fulham </a:t>
            </a:r>
            <a:r>
              <a:rPr lang="en-GB" dirty="0" smtClean="0"/>
              <a:t>for 2011-2013. Each chart is divided into </a:t>
            </a:r>
            <a:r>
              <a:rPr lang="en-GB" dirty="0" err="1" smtClean="0"/>
              <a:t>deciles</a:t>
            </a:r>
            <a:r>
              <a:rPr lang="en-GB" dirty="0" smtClean="0"/>
              <a:t> (tenths) by deprivation, from the most deprived </a:t>
            </a:r>
            <a:r>
              <a:rPr lang="en-GB" dirty="0" err="1" smtClean="0"/>
              <a:t>decile</a:t>
            </a:r>
            <a:r>
              <a:rPr lang="en-GB" dirty="0" smtClean="0"/>
              <a:t> on the left of the chart to the least deprived </a:t>
            </a:r>
            <a:r>
              <a:rPr lang="en-GB" dirty="0" err="1" smtClean="0"/>
              <a:t>decile</a:t>
            </a:r>
            <a:r>
              <a:rPr lang="en-GB" dirty="0" smtClean="0"/>
              <a:t> on the right. The steepness of the slope represents the inequality in life expectancy that is related to deprivation in this local area. If there were no inequality in life expectancy as a result of deprivation, the line would be horizontal.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Life expectancy for both men and women is similar to the England average. However, l</a:t>
            </a:r>
            <a:r>
              <a:rPr lang="en-GB" sz="1200" kern="1200" dirty="0" smtClean="0">
                <a:solidFill>
                  <a:schemeClr val="tx1"/>
                </a:solidFill>
                <a:effectLst/>
                <a:latin typeface="+mn-lt"/>
                <a:ea typeface="+mn-ea"/>
                <a:cs typeface="+mn-cs"/>
              </a:rPr>
              <a:t>ife expectancy is 9.2 years lower for men in the most deprived areas of Hammersmith and Fulham than in the least deprived areas. </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35CFD35-0B51-4CB0-B76C-7115A585CCC5}" type="slidenum">
              <a:rPr lang="en-GB" smtClean="0"/>
              <a:t>4</a:t>
            </a:fld>
            <a:endParaRPr lang="en-GB"/>
          </a:p>
        </p:txBody>
      </p:sp>
    </p:spTree>
    <p:extLst>
      <p:ext uri="{BB962C8B-B14F-4D97-AF65-F5344CB8AC3E}">
        <p14:creationId xmlns:p14="http://schemas.microsoft.com/office/powerpoint/2010/main" val="352639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5CFD35-0B51-4CB0-B76C-7115A585CCC5}" type="slidenum">
              <a:rPr lang="en-GB" smtClean="0"/>
              <a:t>6</a:t>
            </a:fld>
            <a:endParaRPr lang="en-GB"/>
          </a:p>
        </p:txBody>
      </p:sp>
    </p:spTree>
    <p:extLst>
      <p:ext uri="{BB962C8B-B14F-4D97-AF65-F5344CB8AC3E}">
        <p14:creationId xmlns:p14="http://schemas.microsoft.com/office/powerpoint/2010/main" val="420637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5CFD35-0B51-4CB0-B76C-7115A585CCC5}" type="slidenum">
              <a:rPr lang="en-GB" smtClean="0"/>
              <a:t>7</a:t>
            </a:fld>
            <a:endParaRPr lang="en-GB"/>
          </a:p>
        </p:txBody>
      </p:sp>
    </p:spTree>
    <p:extLst>
      <p:ext uri="{BB962C8B-B14F-4D97-AF65-F5344CB8AC3E}">
        <p14:creationId xmlns:p14="http://schemas.microsoft.com/office/powerpoint/2010/main" val="420637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Deprivation in Hammersmith &amp; Fulham is higher than the England average and about 25.6% (7,600) children live in poverty.</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map shows differences in deprivation in Hammersmith</a:t>
            </a:r>
            <a:r>
              <a:rPr lang="en-GB" sz="1200" kern="1200" baseline="0" dirty="0" smtClean="0">
                <a:solidFill>
                  <a:schemeClr val="tx1"/>
                </a:solidFill>
                <a:effectLst/>
                <a:latin typeface="+mn-lt"/>
                <a:ea typeface="+mn-ea"/>
                <a:cs typeface="+mn-cs"/>
              </a:rPr>
              <a:t> &amp; Fulham </a:t>
            </a:r>
            <a:r>
              <a:rPr lang="en-GB" sz="1200" kern="1200" dirty="0" smtClean="0">
                <a:solidFill>
                  <a:schemeClr val="tx1"/>
                </a:solidFill>
                <a:effectLst/>
                <a:latin typeface="+mn-lt"/>
                <a:ea typeface="+mn-ea"/>
                <a:cs typeface="+mn-cs"/>
              </a:rPr>
              <a:t>based on national comparisons, using quintiles (fifths) of the Index of Multiple Deprivation 2010, shown by lower super output area. The darkest coloured areas are some of the most deprived neighbourhoods in England. There are high</a:t>
            </a:r>
            <a:r>
              <a:rPr lang="en-GB" sz="1200" kern="1200" baseline="0" dirty="0" smtClean="0">
                <a:solidFill>
                  <a:schemeClr val="tx1"/>
                </a:solidFill>
                <a:effectLst/>
                <a:latin typeface="+mn-lt"/>
                <a:ea typeface="+mn-ea"/>
                <a:cs typeface="+mn-cs"/>
              </a:rPr>
              <a:t> levels of deprivation in the Northern wards.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The chart on the right shows the percentage of the population who live in areas at each level of deprivation. More than 70% of the population live in areas which are either the most deprived or second most deprived quintiles.</a:t>
            </a:r>
          </a:p>
          <a:p>
            <a:endParaRPr lang="en-GB" sz="1200" b="0" i="0" u="none" strike="noStrike" kern="1200" baseline="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5CFD35-0B51-4CB0-B76C-7115A585CCC5}" type="slidenum">
              <a:rPr lang="en-GB" smtClean="0"/>
              <a:t>19</a:t>
            </a:fld>
            <a:endParaRPr lang="en-GB"/>
          </a:p>
        </p:txBody>
      </p:sp>
    </p:spTree>
    <p:extLst>
      <p:ext uri="{BB962C8B-B14F-4D97-AF65-F5344CB8AC3E}">
        <p14:creationId xmlns:p14="http://schemas.microsoft.com/office/powerpoint/2010/main" val="136830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charts provide a comparison of the changes in early death rates (in people under 75) between Hammersmith &amp; Fulham and all of England. For men in Hammersmith</a:t>
            </a:r>
            <a:r>
              <a:rPr lang="en-GB" sz="1200" kern="1200" baseline="0" dirty="0" smtClean="0">
                <a:solidFill>
                  <a:schemeClr val="tx1"/>
                </a:solidFill>
                <a:effectLst/>
                <a:latin typeface="+mn-lt"/>
                <a:ea typeface="+mn-ea"/>
                <a:cs typeface="+mn-cs"/>
              </a:rPr>
              <a:t> &amp; Fulham the rates are worse than England in 2011-2013 but women are similar to England in the same time period.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Early deaths from all causes also show the differences between the most and least deprived quintile in this area. Mortality</a:t>
            </a:r>
            <a:r>
              <a:rPr lang="en-GB" sz="1200" kern="1200" baseline="0" dirty="0" smtClean="0">
                <a:solidFill>
                  <a:schemeClr val="tx1"/>
                </a:solidFill>
                <a:effectLst/>
                <a:latin typeface="+mn-lt"/>
                <a:ea typeface="+mn-ea"/>
                <a:cs typeface="+mn-cs"/>
              </a:rPr>
              <a:t> rates from causes considered preventable are higher in more deprived groups compared to the least deprived groups.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(Data points are the midpoints of 3 year averages of annual rates, for example 2005 represents the period 2004 to 2006).</a:t>
            </a:r>
            <a:endParaRPr lang="en-GB" dirty="0"/>
          </a:p>
        </p:txBody>
      </p:sp>
      <p:sp>
        <p:nvSpPr>
          <p:cNvPr id="4" name="Slide Number Placeholder 3"/>
          <p:cNvSpPr>
            <a:spLocks noGrp="1"/>
          </p:cNvSpPr>
          <p:nvPr>
            <p:ph type="sldNum" sz="quarter" idx="10"/>
          </p:nvPr>
        </p:nvSpPr>
        <p:spPr/>
        <p:txBody>
          <a:bodyPr/>
          <a:lstStyle/>
          <a:p>
            <a:fld id="{335CFD35-0B51-4CB0-B76C-7115A585CCC5}" type="slidenum">
              <a:rPr lang="en-GB" smtClean="0"/>
              <a:t>20</a:t>
            </a:fld>
            <a:endParaRPr lang="en-GB"/>
          </a:p>
        </p:txBody>
      </p:sp>
    </p:spTree>
    <p:extLst>
      <p:ext uri="{BB962C8B-B14F-4D97-AF65-F5344CB8AC3E}">
        <p14:creationId xmlns:p14="http://schemas.microsoft.com/office/powerpoint/2010/main" val="420637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r>
              <a:rPr lang="en-GB" dirty="0" smtClean="0"/>
              <a:t>Under 75 mortality</a:t>
            </a:r>
            <a:r>
              <a:rPr lang="en-GB" baseline="0" dirty="0" smtClean="0"/>
              <a:t> from cardiovascular diseases is higher than the England average.</a:t>
            </a:r>
          </a:p>
          <a:p>
            <a:endParaRPr lang="en-GB" baseline="0" dirty="0" smtClean="0"/>
          </a:p>
          <a:p>
            <a:r>
              <a:rPr lang="en-GB" baseline="0" dirty="0" smtClean="0"/>
              <a:t>Under 75 mortality from cancer is similar to the England average.</a:t>
            </a:r>
            <a:endParaRPr lang="en-GB" dirty="0"/>
          </a:p>
        </p:txBody>
      </p:sp>
      <p:sp>
        <p:nvSpPr>
          <p:cNvPr id="4" name="Slide Number Placeholder 3"/>
          <p:cNvSpPr>
            <a:spLocks noGrp="1"/>
          </p:cNvSpPr>
          <p:nvPr>
            <p:ph type="sldNum" sz="quarter" idx="10"/>
          </p:nvPr>
        </p:nvSpPr>
        <p:spPr/>
        <p:txBody>
          <a:bodyPr/>
          <a:lstStyle/>
          <a:p>
            <a:fld id="{335CFD35-0B51-4CB0-B76C-7115A585CCC5}" type="slidenum">
              <a:rPr lang="en-GB" smtClean="0"/>
              <a:t>21</a:t>
            </a:fld>
            <a:endParaRPr lang="en-GB"/>
          </a:p>
        </p:txBody>
      </p:sp>
    </p:spTree>
    <p:extLst>
      <p:ext uri="{BB962C8B-B14F-4D97-AF65-F5344CB8AC3E}">
        <p14:creationId xmlns:p14="http://schemas.microsoft.com/office/powerpoint/2010/main" val="33144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chart shows the percentage of hospital admissions for each ethnic group that were emergencies, rather than planned.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higher percentage of emergency admissions may be caused by higher levels of urgent need for hospital services or lower use of services in the community. Comparing percentages for each ethnic group may help identify inequalities.</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5CFD35-0B51-4CB0-B76C-7115A585CCC5}" type="slidenum">
              <a:rPr lang="en-GB" smtClean="0"/>
              <a:t>22</a:t>
            </a:fld>
            <a:endParaRPr lang="en-GB"/>
          </a:p>
        </p:txBody>
      </p:sp>
    </p:spTree>
    <p:extLst>
      <p:ext uri="{BB962C8B-B14F-4D97-AF65-F5344CB8AC3E}">
        <p14:creationId xmlns:p14="http://schemas.microsoft.com/office/powerpoint/2010/main" val="58091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B57102-E8C4-424E-A44C-40199223523C}"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04192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7"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345447"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2"/>
          <p:cNvSpPr/>
          <p:nvPr/>
        </p:nvSpPr>
        <p:spPr>
          <a:xfrm>
            <a:off x="7712096" y="3136908"/>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3"/>
          <p:cNvSpPr/>
          <p:nvPr/>
        </p:nvSpPr>
        <p:spPr>
          <a:xfrm>
            <a:off x="446088" y="3055942"/>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541338" y="4559342"/>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9"/>
          <p:cNvSpPr/>
          <p:nvPr/>
        </p:nvSpPr>
        <p:spPr>
          <a:xfrm>
            <a:off x="539754"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40"/>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90F2F6E1-AF54-4B97-9EA6-6FF1E3367AC3}" type="datetimeFigureOut">
              <a:rPr lang="en-GB"/>
              <a:pPr>
                <a:defRPr/>
              </a:pPr>
              <a:t>05/05/2016</a:t>
            </a:fld>
            <a:endParaRPr lang="en-GB"/>
          </a:p>
        </p:txBody>
      </p:sp>
      <p:sp>
        <p:nvSpPr>
          <p:cNvPr id="13" name="Footer Placeholder 4"/>
          <p:cNvSpPr>
            <a:spLocks noGrp="1"/>
          </p:cNvSpPr>
          <p:nvPr>
            <p:ph type="ftr" sz="quarter" idx="11"/>
          </p:nvPr>
        </p:nvSpPr>
        <p:spPr/>
        <p:txBody>
          <a:bodyPr/>
          <a:lstStyle>
            <a:lvl1pPr>
              <a:defRPr/>
            </a:lvl1pPr>
          </a:lstStyle>
          <a:p>
            <a:pPr>
              <a:defRPr/>
            </a:pPr>
            <a:endParaRPr lang="en-GB"/>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chemeClr val="accent1">
                    <a:lumMod val="50000"/>
                  </a:schemeClr>
                </a:solidFill>
              </a:defRPr>
            </a:lvl1pPr>
          </a:lstStyle>
          <a:p>
            <a:pPr>
              <a:defRPr/>
            </a:pPr>
            <a:fld id="{0A2D91A7-F4BE-4AE3-AC1D-A04F66F1AD7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804196-721B-4747-A9E5-6CA05D4744F2}" type="datetimeFigureOut">
              <a:rPr lang="en-GB"/>
              <a:pPr>
                <a:defRPr/>
              </a:pPr>
              <a:t>05/05/2016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6EA565-FD40-4E55-A4C6-734ADB618B26}"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6950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416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1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2351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2971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3200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439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2994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2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2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611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1681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21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6861177"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954859"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77" y="395430"/>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1002"/>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5A8C5AB5-DA85-4B99-9572-854E3A927765}" type="datetimeFigureOut">
              <a:rPr lang="en-GB"/>
              <a:pPr>
                <a:defRPr/>
              </a:pPr>
              <a:t>05/05/2016</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1396CF47-7260-41BD-A0F9-AD50D731E7B9}"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10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BA8347-4B83-4793-9023-61CA4609F866}"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EEE50A-0222-4E0F-87CE-5D4608D22B51}" type="slidenum">
              <a:rPr lang="en-GB"/>
              <a:pPr>
                <a:defRPr/>
              </a:pPr>
              <a:t>‹#›</a:t>
            </a:fld>
            <a:endParaRPr lang="en-GB"/>
          </a:p>
        </p:txBody>
      </p:sp>
    </p:spTree>
    <p:extLst>
      <p:ext uri="{BB962C8B-B14F-4D97-AF65-F5344CB8AC3E}">
        <p14:creationId xmlns:p14="http://schemas.microsoft.com/office/powerpoint/2010/main" val="2086174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3B3A322-6D3B-4532-ACB0-B9EB1A7FBBCB}"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B54BC3-81E7-45FB-BF81-BAF883CE73C8}" type="slidenum">
              <a:rPr lang="en-GB"/>
              <a:pPr>
                <a:defRPr/>
              </a:pPr>
              <a:t>‹#›</a:t>
            </a:fld>
            <a:endParaRPr lang="en-GB"/>
          </a:p>
        </p:txBody>
      </p:sp>
    </p:spTree>
    <p:extLst>
      <p:ext uri="{BB962C8B-B14F-4D97-AF65-F5344CB8AC3E}">
        <p14:creationId xmlns:p14="http://schemas.microsoft.com/office/powerpoint/2010/main" val="3885372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5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0B8C2E-2019-4A41-972F-34C6C1A6FF87}"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1DFBC9-1C5B-483A-927B-4ED9D960CFFB}" type="slidenum">
              <a:rPr lang="en-GB"/>
              <a:pPr>
                <a:defRPr/>
              </a:pPr>
              <a:t>‹#›</a:t>
            </a:fld>
            <a:endParaRPr lang="en-GB"/>
          </a:p>
        </p:txBody>
      </p:sp>
    </p:spTree>
    <p:extLst>
      <p:ext uri="{BB962C8B-B14F-4D97-AF65-F5344CB8AC3E}">
        <p14:creationId xmlns:p14="http://schemas.microsoft.com/office/powerpoint/2010/main" val="410597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47B4796-88D1-439F-B02D-B736217D4C9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FCF7DA-597D-4EBD-867C-0B8226ED2866}" type="slidenum">
              <a:rPr lang="en-GB"/>
              <a:pPr>
                <a:defRPr/>
              </a:pPr>
              <a:t>‹#›</a:t>
            </a:fld>
            <a:endParaRPr lang="en-GB"/>
          </a:p>
        </p:txBody>
      </p:sp>
    </p:spTree>
    <p:extLst>
      <p:ext uri="{BB962C8B-B14F-4D97-AF65-F5344CB8AC3E}">
        <p14:creationId xmlns:p14="http://schemas.microsoft.com/office/powerpoint/2010/main" val="33935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6AAB5BD-AC20-40D6-8436-196A3B9F6C3C}" type="datetimeFigureOut">
              <a:rPr lang="en-GB">
                <a:solidFill>
                  <a:prstClr val="black">
                    <a:tint val="75000"/>
                  </a:prstClr>
                </a:solidFill>
              </a:rPr>
              <a:pPr>
                <a:defRPr/>
              </a:pPr>
              <a:t>05/05/2016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827802B-1C0D-47D6-8035-750EB099E950}" type="slidenum">
              <a:rPr lang="en-GB"/>
              <a:pPr>
                <a:defRPr/>
              </a:pPr>
              <a:t>‹#›</a:t>
            </a:fld>
            <a:endParaRPr lang="en-GB"/>
          </a:p>
        </p:txBody>
      </p:sp>
    </p:spTree>
    <p:extLst>
      <p:ext uri="{BB962C8B-B14F-4D97-AF65-F5344CB8AC3E}">
        <p14:creationId xmlns:p14="http://schemas.microsoft.com/office/powerpoint/2010/main" val="2295990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C65B3BA-45F1-4824-AADE-03D16679BBF5}" type="datetimeFigureOut">
              <a:rPr lang="en-GB">
                <a:solidFill>
                  <a:prstClr val="black">
                    <a:tint val="75000"/>
                  </a:prstClr>
                </a:solidFill>
              </a:rPr>
              <a:pPr>
                <a:defRPr/>
              </a:pPr>
              <a:t>05/05/2016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CE7D9D3-D58D-4CC6-9C86-004934DA2EB4}" type="slidenum">
              <a:rPr lang="en-GB"/>
              <a:pPr>
                <a:defRPr/>
              </a:pPr>
              <a:t>‹#›</a:t>
            </a:fld>
            <a:endParaRPr lang="en-GB"/>
          </a:p>
        </p:txBody>
      </p:sp>
    </p:spTree>
    <p:extLst>
      <p:ext uri="{BB962C8B-B14F-4D97-AF65-F5344CB8AC3E}">
        <p14:creationId xmlns:p14="http://schemas.microsoft.com/office/powerpoint/2010/main" val="3679390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8E2D4D-C46E-4260-87BF-626F2C9DA23B}" type="datetimeFigureOut">
              <a:rPr lang="en-GB">
                <a:solidFill>
                  <a:prstClr val="black">
                    <a:tint val="75000"/>
                  </a:prstClr>
                </a:solidFill>
              </a:rPr>
              <a:pPr>
                <a:defRPr/>
              </a:pPr>
              <a:t>05/05/2016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0B6965D-A552-4765-968B-93961DB1101E}" type="slidenum">
              <a:rPr lang="en-GB"/>
              <a:pPr>
                <a:defRPr/>
              </a:pPr>
              <a:t>‹#›</a:t>
            </a:fld>
            <a:endParaRPr lang="en-GB"/>
          </a:p>
        </p:txBody>
      </p:sp>
    </p:spTree>
    <p:extLst>
      <p:ext uri="{BB962C8B-B14F-4D97-AF65-F5344CB8AC3E}">
        <p14:creationId xmlns:p14="http://schemas.microsoft.com/office/powerpoint/2010/main" val="1657285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0C2F45-3A41-4059-90E7-156EB407C72F}"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136A72-9CFD-44F0-898F-FA99ED1C58C7}" type="slidenum">
              <a:rPr lang="en-GB"/>
              <a:pPr>
                <a:defRPr/>
              </a:pPr>
              <a:t>‹#›</a:t>
            </a:fld>
            <a:endParaRPr lang="en-GB"/>
          </a:p>
        </p:txBody>
      </p:sp>
    </p:spTree>
    <p:extLst>
      <p:ext uri="{BB962C8B-B14F-4D97-AF65-F5344CB8AC3E}">
        <p14:creationId xmlns:p14="http://schemas.microsoft.com/office/powerpoint/2010/main" val="110150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57A35A-E619-4E61-BB4A-BB477D76CD99}" type="datetimeFigureOut">
              <a:rPr lang="en-GB"/>
              <a:pPr>
                <a:defRPr/>
              </a:pPr>
              <a:t>05/05/2016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AA5A8A-DB88-4C9A-9EDB-511E0F03B537}"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EE53A8-D1E0-4DCC-BDDE-B2A22487086C}"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11F35BB-4216-4B08-8854-7AEAE7DC3F11}" type="slidenum">
              <a:rPr lang="en-GB"/>
              <a:pPr>
                <a:defRPr/>
              </a:pPr>
              <a:t>‹#›</a:t>
            </a:fld>
            <a:endParaRPr lang="en-GB"/>
          </a:p>
        </p:txBody>
      </p:sp>
    </p:spTree>
    <p:extLst>
      <p:ext uri="{BB962C8B-B14F-4D97-AF65-F5344CB8AC3E}">
        <p14:creationId xmlns:p14="http://schemas.microsoft.com/office/powerpoint/2010/main" val="2387105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301D84C-5E98-4861-A988-EC5595DE7B0D}"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39F999-711D-48FB-8A1F-A29975A7882B}" type="slidenum">
              <a:rPr lang="en-GB"/>
              <a:pPr>
                <a:defRPr/>
              </a:pPr>
              <a:t>‹#›</a:t>
            </a:fld>
            <a:endParaRPr lang="en-GB"/>
          </a:p>
        </p:txBody>
      </p:sp>
    </p:spTree>
    <p:extLst>
      <p:ext uri="{BB962C8B-B14F-4D97-AF65-F5344CB8AC3E}">
        <p14:creationId xmlns:p14="http://schemas.microsoft.com/office/powerpoint/2010/main" val="3263727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7180F6C-A576-4880-BF90-306670364262}"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3B9B79-CAFE-4BEE-B403-0F5D51C1C17D}" type="slidenum">
              <a:rPr lang="en-GB"/>
              <a:pPr>
                <a:defRPr/>
              </a:pPr>
              <a:t>‹#›</a:t>
            </a:fld>
            <a:endParaRPr lang="en-GB"/>
          </a:p>
        </p:txBody>
      </p:sp>
    </p:spTree>
    <p:extLst>
      <p:ext uri="{BB962C8B-B14F-4D97-AF65-F5344CB8AC3E}">
        <p14:creationId xmlns:p14="http://schemas.microsoft.com/office/powerpoint/2010/main" val="2547978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46412F2-70E9-45C8-91CD-859D39C890D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B1EEF4-A96C-48D3-8A88-435922F54AD5}" type="slidenum">
              <a:rPr lang="en-GB"/>
              <a:pPr>
                <a:defRPr/>
              </a:pPr>
              <a:t>‹#›</a:t>
            </a:fld>
            <a:endParaRPr lang="en-GB"/>
          </a:p>
        </p:txBody>
      </p:sp>
    </p:spTree>
    <p:extLst>
      <p:ext uri="{BB962C8B-B14F-4D97-AF65-F5344CB8AC3E}">
        <p14:creationId xmlns:p14="http://schemas.microsoft.com/office/powerpoint/2010/main" val="132532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D090F3-4461-4CFA-84A9-0340C67808E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0E8F23-1BBE-49F8-ACFA-BA548296B3CF}" type="slidenum">
              <a:rPr lang="en-GB"/>
              <a:pPr>
                <a:defRPr/>
              </a:pPr>
              <a:t>‹#›</a:t>
            </a:fld>
            <a:endParaRPr lang="en-GB"/>
          </a:p>
        </p:txBody>
      </p:sp>
    </p:spTree>
    <p:extLst>
      <p:ext uri="{BB962C8B-B14F-4D97-AF65-F5344CB8AC3E}">
        <p14:creationId xmlns:p14="http://schemas.microsoft.com/office/powerpoint/2010/main" val="2022433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7FF1D2-676A-40F4-A1EC-D2250186745C}"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F44A65-0DFA-4F81-91BC-07593F8B00B8}" type="slidenum">
              <a:rPr lang="en-GB"/>
              <a:pPr>
                <a:defRPr/>
              </a:pPr>
              <a:t>‹#›</a:t>
            </a:fld>
            <a:endParaRPr lang="en-GB"/>
          </a:p>
        </p:txBody>
      </p:sp>
    </p:spTree>
    <p:extLst>
      <p:ext uri="{BB962C8B-B14F-4D97-AF65-F5344CB8AC3E}">
        <p14:creationId xmlns:p14="http://schemas.microsoft.com/office/powerpoint/2010/main" val="75190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B515929-F9DC-4674-ACC1-18322C615A6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4C1C5F-8BCE-411A-9712-7787272C15B6}" type="slidenum">
              <a:rPr lang="en-GB"/>
              <a:pPr>
                <a:defRPr/>
              </a:pPr>
              <a:t>‹#›</a:t>
            </a:fld>
            <a:endParaRPr lang="en-GB"/>
          </a:p>
        </p:txBody>
      </p:sp>
    </p:spTree>
    <p:extLst>
      <p:ext uri="{BB962C8B-B14F-4D97-AF65-F5344CB8AC3E}">
        <p14:creationId xmlns:p14="http://schemas.microsoft.com/office/powerpoint/2010/main" val="2585421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5AAAB16-F652-443C-A139-CF9FB3ECD9D0}" type="datetimeFigureOut">
              <a:rPr lang="en-GB">
                <a:solidFill>
                  <a:prstClr val="black">
                    <a:tint val="75000"/>
                  </a:prstClr>
                </a:solidFill>
              </a:rPr>
              <a:pPr>
                <a:defRPr/>
              </a:pPr>
              <a:t>05/05/2016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3381CD-A467-47D5-A58F-AB9B023FC7F3}" type="slidenum">
              <a:rPr lang="en-GB"/>
              <a:pPr>
                <a:defRPr/>
              </a:pPr>
              <a:t>‹#›</a:t>
            </a:fld>
            <a:endParaRPr lang="en-GB"/>
          </a:p>
        </p:txBody>
      </p:sp>
    </p:spTree>
    <p:extLst>
      <p:ext uri="{BB962C8B-B14F-4D97-AF65-F5344CB8AC3E}">
        <p14:creationId xmlns:p14="http://schemas.microsoft.com/office/powerpoint/2010/main" val="602277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AF02EA9-9CB1-421D-B2A9-2E0C7E98213D}" type="datetimeFigureOut">
              <a:rPr lang="en-GB">
                <a:solidFill>
                  <a:prstClr val="black">
                    <a:tint val="75000"/>
                  </a:prstClr>
                </a:solidFill>
              </a:rPr>
              <a:pPr>
                <a:defRPr/>
              </a:pPr>
              <a:t>05/05/2016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27E95B3-40F2-47CB-931F-AD54780482B0}" type="slidenum">
              <a:rPr lang="en-GB"/>
              <a:pPr>
                <a:defRPr/>
              </a:pPr>
              <a:t>‹#›</a:t>
            </a:fld>
            <a:endParaRPr lang="en-GB"/>
          </a:p>
        </p:txBody>
      </p:sp>
    </p:spTree>
    <p:extLst>
      <p:ext uri="{BB962C8B-B14F-4D97-AF65-F5344CB8AC3E}">
        <p14:creationId xmlns:p14="http://schemas.microsoft.com/office/powerpoint/2010/main" val="2043629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552C1E-90D7-4F5A-BB57-AB24461EF4AD}" type="datetimeFigureOut">
              <a:rPr lang="en-GB">
                <a:solidFill>
                  <a:prstClr val="black">
                    <a:tint val="75000"/>
                  </a:prstClr>
                </a:solidFill>
              </a:rPr>
              <a:pPr>
                <a:defRPr/>
              </a:pPr>
              <a:t>05/05/2016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663D6C7-4C05-4D22-840A-A96EE7B3DA68}" type="slidenum">
              <a:rPr lang="en-GB"/>
              <a:pPr>
                <a:defRPr/>
              </a:pPr>
              <a:t>‹#›</a:t>
            </a:fld>
            <a:endParaRPr lang="en-GB"/>
          </a:p>
        </p:txBody>
      </p:sp>
    </p:spTree>
    <p:extLst>
      <p:ext uri="{BB962C8B-B14F-4D97-AF65-F5344CB8AC3E}">
        <p14:creationId xmlns:p14="http://schemas.microsoft.com/office/powerpoint/2010/main" val="261878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7"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5"/>
          <p:cNvSpPr/>
          <p:nvPr/>
        </p:nvSpPr>
        <p:spPr>
          <a:xfrm>
            <a:off x="568325" y="3048002"/>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4541880"/>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52"/>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9C94D934-1345-4FA5-B112-FF0803B17BBC}" type="datetimeFigureOut">
              <a:rPr lang="en-GB"/>
              <a:pPr>
                <a:defRPr/>
              </a:pPr>
              <a:t>05/05/2016</a:t>
            </a:fld>
            <a:endParaRPr lang="en-GB"/>
          </a:p>
        </p:txBody>
      </p:sp>
      <p:sp>
        <p:nvSpPr>
          <p:cNvPr id="11" name="Footer Placeholder 4"/>
          <p:cNvSpPr>
            <a:spLocks noGrp="1"/>
          </p:cNvSpPr>
          <p:nvPr>
            <p:ph type="ftr" sz="quarter" idx="11"/>
          </p:nvPr>
        </p:nvSpPr>
        <p:spPr/>
        <p:txBody>
          <a:bodyPr/>
          <a:lstStyle>
            <a:lvl1pPr>
              <a:defRPr/>
            </a:lvl1pPr>
          </a:lstStyle>
          <a:p>
            <a:pPr>
              <a:defRPr/>
            </a:pPr>
            <a:endParaRPr lang="en-GB"/>
          </a:p>
        </p:txBody>
      </p:sp>
      <p:sp>
        <p:nvSpPr>
          <p:cNvPr id="12" name="Slide Number Placeholder 5"/>
          <p:cNvSpPr>
            <a:spLocks noGrp="1"/>
          </p:cNvSpPr>
          <p:nvPr>
            <p:ph type="sldNum" sz="quarter" idx="12"/>
          </p:nvPr>
        </p:nvSpPr>
        <p:spPr/>
        <p:txBody>
          <a:bodyPr/>
          <a:lstStyle>
            <a:lvl1pPr>
              <a:defRPr/>
            </a:lvl1pPr>
          </a:lstStyle>
          <a:p>
            <a:pPr>
              <a:defRPr/>
            </a:pPr>
            <a:fld id="{22992411-19B5-4735-B5AB-873C7FFB2F90}"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1124E8-B509-4D26-A58C-0952F63A3E8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9F14BC-969C-4E3F-AEF2-CD97E54E4EC6}" type="slidenum">
              <a:rPr lang="en-GB"/>
              <a:pPr>
                <a:defRPr/>
              </a:pPr>
              <a:t>‹#›</a:t>
            </a:fld>
            <a:endParaRPr lang="en-GB"/>
          </a:p>
        </p:txBody>
      </p:sp>
    </p:spTree>
    <p:extLst>
      <p:ext uri="{BB962C8B-B14F-4D97-AF65-F5344CB8AC3E}">
        <p14:creationId xmlns:p14="http://schemas.microsoft.com/office/powerpoint/2010/main" val="138203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59FB6-C0D0-4C1F-BCEC-2E9677404FBC}"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8892F4-9667-4FBC-BA7C-FB4195867E16}" type="slidenum">
              <a:rPr lang="en-GB"/>
              <a:pPr>
                <a:defRPr/>
              </a:pPr>
              <a:t>‹#›</a:t>
            </a:fld>
            <a:endParaRPr lang="en-GB"/>
          </a:p>
        </p:txBody>
      </p:sp>
    </p:spTree>
    <p:extLst>
      <p:ext uri="{BB962C8B-B14F-4D97-AF65-F5344CB8AC3E}">
        <p14:creationId xmlns:p14="http://schemas.microsoft.com/office/powerpoint/2010/main" val="2714554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874F8D-0160-4BED-B514-39522E490C14}"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FA6475-3294-4759-AA2F-DF4DA814D076}" type="slidenum">
              <a:rPr lang="en-GB"/>
              <a:pPr>
                <a:defRPr/>
              </a:pPr>
              <a:t>‹#›</a:t>
            </a:fld>
            <a:endParaRPr lang="en-GB"/>
          </a:p>
        </p:txBody>
      </p:sp>
    </p:spTree>
    <p:extLst>
      <p:ext uri="{BB962C8B-B14F-4D97-AF65-F5344CB8AC3E}">
        <p14:creationId xmlns:p14="http://schemas.microsoft.com/office/powerpoint/2010/main" val="1650677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DE1861-6ADF-43C9-9506-A16B7A2409F3}"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CBCCC-B3FA-42CA-AC6E-C58D065A1659}" type="slidenum">
              <a:rPr lang="en-GB"/>
              <a:pPr>
                <a:defRPr/>
              </a:pPr>
              <a:t>‹#›</a:t>
            </a:fld>
            <a:endParaRPr lang="en-GB"/>
          </a:p>
        </p:txBody>
      </p:sp>
    </p:spTree>
    <p:extLst>
      <p:ext uri="{BB962C8B-B14F-4D97-AF65-F5344CB8AC3E}">
        <p14:creationId xmlns:p14="http://schemas.microsoft.com/office/powerpoint/2010/main" val="3275090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46412F2-70E9-45C8-91CD-859D39C890D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B1EEF4-A96C-48D3-8A88-435922F54AD5}" type="slidenum">
              <a:rPr lang="en-GB"/>
              <a:pPr>
                <a:defRPr/>
              </a:pPr>
              <a:t>‹#›</a:t>
            </a:fld>
            <a:endParaRPr lang="en-GB"/>
          </a:p>
        </p:txBody>
      </p:sp>
    </p:spTree>
    <p:extLst>
      <p:ext uri="{BB962C8B-B14F-4D97-AF65-F5344CB8AC3E}">
        <p14:creationId xmlns:p14="http://schemas.microsoft.com/office/powerpoint/2010/main" val="1716990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D090F3-4461-4CFA-84A9-0340C67808E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0E8F23-1BBE-49F8-ACFA-BA548296B3CF}" type="slidenum">
              <a:rPr lang="en-GB"/>
              <a:pPr>
                <a:defRPr/>
              </a:pPr>
              <a:t>‹#›</a:t>
            </a:fld>
            <a:endParaRPr lang="en-GB"/>
          </a:p>
        </p:txBody>
      </p:sp>
    </p:spTree>
    <p:extLst>
      <p:ext uri="{BB962C8B-B14F-4D97-AF65-F5344CB8AC3E}">
        <p14:creationId xmlns:p14="http://schemas.microsoft.com/office/powerpoint/2010/main" val="1293721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5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7FF1D2-676A-40F4-A1EC-D2250186745C}"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F44A65-0DFA-4F81-91BC-07593F8B00B8}" type="slidenum">
              <a:rPr lang="en-GB"/>
              <a:pPr>
                <a:defRPr/>
              </a:pPr>
              <a:t>‹#›</a:t>
            </a:fld>
            <a:endParaRPr lang="en-GB"/>
          </a:p>
        </p:txBody>
      </p:sp>
    </p:spTree>
    <p:extLst>
      <p:ext uri="{BB962C8B-B14F-4D97-AF65-F5344CB8AC3E}">
        <p14:creationId xmlns:p14="http://schemas.microsoft.com/office/powerpoint/2010/main" val="1214766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B515929-F9DC-4674-ACC1-18322C615A6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4C1C5F-8BCE-411A-9712-7787272C15B6}" type="slidenum">
              <a:rPr lang="en-GB"/>
              <a:pPr>
                <a:defRPr/>
              </a:pPr>
              <a:t>‹#›</a:t>
            </a:fld>
            <a:endParaRPr lang="en-GB"/>
          </a:p>
        </p:txBody>
      </p:sp>
    </p:spTree>
    <p:extLst>
      <p:ext uri="{BB962C8B-B14F-4D97-AF65-F5344CB8AC3E}">
        <p14:creationId xmlns:p14="http://schemas.microsoft.com/office/powerpoint/2010/main" val="3120001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5AAAB16-F652-443C-A139-CF9FB3ECD9D0}" type="datetimeFigureOut">
              <a:rPr lang="en-GB">
                <a:solidFill>
                  <a:prstClr val="black">
                    <a:tint val="75000"/>
                  </a:prstClr>
                </a:solidFill>
              </a:rPr>
              <a:pPr>
                <a:defRPr/>
              </a:pPr>
              <a:t>05/05/2016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3381CD-A467-47D5-A58F-AB9B023FC7F3}" type="slidenum">
              <a:rPr lang="en-GB"/>
              <a:pPr>
                <a:defRPr/>
              </a:pPr>
              <a:t>‹#›</a:t>
            </a:fld>
            <a:endParaRPr lang="en-GB"/>
          </a:p>
        </p:txBody>
      </p:sp>
    </p:spTree>
    <p:extLst>
      <p:ext uri="{BB962C8B-B14F-4D97-AF65-F5344CB8AC3E}">
        <p14:creationId xmlns:p14="http://schemas.microsoft.com/office/powerpoint/2010/main" val="2443389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AF02EA9-9CB1-421D-B2A9-2E0C7E98213D}" type="datetimeFigureOut">
              <a:rPr lang="en-GB">
                <a:solidFill>
                  <a:prstClr val="black">
                    <a:tint val="75000"/>
                  </a:prstClr>
                </a:solidFill>
              </a:rPr>
              <a:pPr>
                <a:defRPr/>
              </a:pPr>
              <a:t>05/05/2016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27E95B3-40F2-47CB-931F-AD54780482B0}" type="slidenum">
              <a:rPr lang="en-GB"/>
              <a:pPr>
                <a:defRPr/>
              </a:pPr>
              <a:t>‹#›</a:t>
            </a:fld>
            <a:endParaRPr lang="en-GB"/>
          </a:p>
        </p:txBody>
      </p:sp>
    </p:spTree>
    <p:extLst>
      <p:ext uri="{BB962C8B-B14F-4D97-AF65-F5344CB8AC3E}">
        <p14:creationId xmlns:p14="http://schemas.microsoft.com/office/powerpoint/2010/main" val="260408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45D3ED5-85D8-48E0-B52C-2234AEACF66E}" type="datetimeFigureOut">
              <a:rPr lang="en-GB"/>
              <a:pPr>
                <a:defRPr/>
              </a:pPr>
              <a:t>05/05/2016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F48EE3-4029-4CF0-A4ED-EEE2E690DE18}"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552C1E-90D7-4F5A-BB57-AB24461EF4AD}" type="datetimeFigureOut">
              <a:rPr lang="en-GB">
                <a:solidFill>
                  <a:prstClr val="black">
                    <a:tint val="75000"/>
                  </a:prstClr>
                </a:solidFill>
              </a:rPr>
              <a:pPr>
                <a:defRPr/>
              </a:pPr>
              <a:t>05/05/2016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663D6C7-4C05-4D22-840A-A96EE7B3DA68}" type="slidenum">
              <a:rPr lang="en-GB"/>
              <a:pPr>
                <a:defRPr/>
              </a:pPr>
              <a:t>‹#›</a:t>
            </a:fld>
            <a:endParaRPr lang="en-GB"/>
          </a:p>
        </p:txBody>
      </p:sp>
    </p:spTree>
    <p:extLst>
      <p:ext uri="{BB962C8B-B14F-4D97-AF65-F5344CB8AC3E}">
        <p14:creationId xmlns:p14="http://schemas.microsoft.com/office/powerpoint/2010/main" val="1490061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1124E8-B509-4D26-A58C-0952F63A3E8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9F14BC-969C-4E3F-AEF2-CD97E54E4EC6}" type="slidenum">
              <a:rPr lang="en-GB"/>
              <a:pPr>
                <a:defRPr/>
              </a:pPr>
              <a:t>‹#›</a:t>
            </a:fld>
            <a:endParaRPr lang="en-GB"/>
          </a:p>
        </p:txBody>
      </p:sp>
    </p:spTree>
    <p:extLst>
      <p:ext uri="{BB962C8B-B14F-4D97-AF65-F5344CB8AC3E}">
        <p14:creationId xmlns:p14="http://schemas.microsoft.com/office/powerpoint/2010/main" val="1363316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59FB6-C0D0-4C1F-BCEC-2E9677404FBC}"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8892F4-9667-4FBC-BA7C-FB4195867E16}" type="slidenum">
              <a:rPr lang="en-GB"/>
              <a:pPr>
                <a:defRPr/>
              </a:pPr>
              <a:t>‹#›</a:t>
            </a:fld>
            <a:endParaRPr lang="en-GB"/>
          </a:p>
        </p:txBody>
      </p:sp>
    </p:spTree>
    <p:extLst>
      <p:ext uri="{BB962C8B-B14F-4D97-AF65-F5344CB8AC3E}">
        <p14:creationId xmlns:p14="http://schemas.microsoft.com/office/powerpoint/2010/main" val="1544438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874F8D-0160-4BED-B514-39522E490C14}"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FA6475-3294-4759-AA2F-DF4DA814D076}" type="slidenum">
              <a:rPr lang="en-GB"/>
              <a:pPr>
                <a:defRPr/>
              </a:pPr>
              <a:t>‹#›</a:t>
            </a:fld>
            <a:endParaRPr lang="en-GB"/>
          </a:p>
        </p:txBody>
      </p:sp>
    </p:spTree>
    <p:extLst>
      <p:ext uri="{BB962C8B-B14F-4D97-AF65-F5344CB8AC3E}">
        <p14:creationId xmlns:p14="http://schemas.microsoft.com/office/powerpoint/2010/main" val="1211143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DE1861-6ADF-43C9-9506-A16B7A2409F3}"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CBCCC-B3FA-42CA-AC6E-C58D065A1659}" type="slidenum">
              <a:rPr lang="en-GB"/>
              <a:pPr>
                <a:defRPr/>
              </a:pPr>
              <a:t>‹#›</a:t>
            </a:fld>
            <a:endParaRPr lang="en-GB"/>
          </a:p>
        </p:txBody>
      </p:sp>
    </p:spTree>
    <p:extLst>
      <p:ext uri="{BB962C8B-B14F-4D97-AF65-F5344CB8AC3E}">
        <p14:creationId xmlns:p14="http://schemas.microsoft.com/office/powerpoint/2010/main" val="3568545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46412F2-70E9-45C8-91CD-859D39C890D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B1EEF4-A96C-48D3-8A88-435922F54AD5}" type="slidenum">
              <a:rPr lang="en-GB"/>
              <a:pPr>
                <a:defRPr/>
              </a:pPr>
              <a:t>‹#›</a:t>
            </a:fld>
            <a:endParaRPr lang="en-GB"/>
          </a:p>
        </p:txBody>
      </p:sp>
    </p:spTree>
    <p:extLst>
      <p:ext uri="{BB962C8B-B14F-4D97-AF65-F5344CB8AC3E}">
        <p14:creationId xmlns:p14="http://schemas.microsoft.com/office/powerpoint/2010/main" val="3038997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D090F3-4461-4CFA-84A9-0340C67808E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0E8F23-1BBE-49F8-ACFA-BA548296B3CF}" type="slidenum">
              <a:rPr lang="en-GB"/>
              <a:pPr>
                <a:defRPr/>
              </a:pPr>
              <a:t>‹#›</a:t>
            </a:fld>
            <a:endParaRPr lang="en-GB"/>
          </a:p>
        </p:txBody>
      </p:sp>
    </p:spTree>
    <p:extLst>
      <p:ext uri="{BB962C8B-B14F-4D97-AF65-F5344CB8AC3E}">
        <p14:creationId xmlns:p14="http://schemas.microsoft.com/office/powerpoint/2010/main" val="4029744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7FF1D2-676A-40F4-A1EC-D2250186745C}"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F44A65-0DFA-4F81-91BC-07593F8B00B8}" type="slidenum">
              <a:rPr lang="en-GB"/>
              <a:pPr>
                <a:defRPr/>
              </a:pPr>
              <a:t>‹#›</a:t>
            </a:fld>
            <a:endParaRPr lang="en-GB"/>
          </a:p>
        </p:txBody>
      </p:sp>
    </p:spTree>
    <p:extLst>
      <p:ext uri="{BB962C8B-B14F-4D97-AF65-F5344CB8AC3E}">
        <p14:creationId xmlns:p14="http://schemas.microsoft.com/office/powerpoint/2010/main" val="936537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B515929-F9DC-4674-ACC1-18322C615A6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4C1C5F-8BCE-411A-9712-7787272C15B6}" type="slidenum">
              <a:rPr lang="en-GB"/>
              <a:pPr>
                <a:defRPr/>
              </a:pPr>
              <a:t>‹#›</a:t>
            </a:fld>
            <a:endParaRPr lang="en-GB"/>
          </a:p>
        </p:txBody>
      </p:sp>
    </p:spTree>
    <p:extLst>
      <p:ext uri="{BB962C8B-B14F-4D97-AF65-F5344CB8AC3E}">
        <p14:creationId xmlns:p14="http://schemas.microsoft.com/office/powerpoint/2010/main" val="1182496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5AAAB16-F652-443C-A139-CF9FB3ECD9D0}" type="datetimeFigureOut">
              <a:rPr lang="en-GB">
                <a:solidFill>
                  <a:prstClr val="black">
                    <a:tint val="75000"/>
                  </a:prstClr>
                </a:solidFill>
              </a:rPr>
              <a:pPr>
                <a:defRPr/>
              </a:pPr>
              <a:t>05/05/2016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3381CD-A467-47D5-A58F-AB9B023FC7F3}" type="slidenum">
              <a:rPr lang="en-GB"/>
              <a:pPr>
                <a:defRPr/>
              </a:pPr>
              <a:t>‹#›</a:t>
            </a:fld>
            <a:endParaRPr lang="en-GB"/>
          </a:p>
        </p:txBody>
      </p:sp>
    </p:spTree>
    <p:extLst>
      <p:ext uri="{BB962C8B-B14F-4D97-AF65-F5344CB8AC3E}">
        <p14:creationId xmlns:p14="http://schemas.microsoft.com/office/powerpoint/2010/main" val="137276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4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620B53-1DBE-432A-BAEF-5ECAFD76A89E}" type="datetimeFigureOut">
              <a:rPr lang="en-GB"/>
              <a:pPr>
                <a:defRPr/>
              </a:pPr>
              <a:t>05/05/2016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1179AC0-0003-452E-AF8A-29283DC04FAE}"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AF02EA9-9CB1-421D-B2A9-2E0C7E98213D}" type="datetimeFigureOut">
              <a:rPr lang="en-GB">
                <a:solidFill>
                  <a:prstClr val="black">
                    <a:tint val="75000"/>
                  </a:prstClr>
                </a:solidFill>
              </a:rPr>
              <a:pPr>
                <a:defRPr/>
              </a:pPr>
              <a:t>05/05/2016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27E95B3-40F2-47CB-931F-AD54780482B0}" type="slidenum">
              <a:rPr lang="en-GB"/>
              <a:pPr>
                <a:defRPr/>
              </a:pPr>
              <a:t>‹#›</a:t>
            </a:fld>
            <a:endParaRPr lang="en-GB"/>
          </a:p>
        </p:txBody>
      </p:sp>
    </p:spTree>
    <p:extLst>
      <p:ext uri="{BB962C8B-B14F-4D97-AF65-F5344CB8AC3E}">
        <p14:creationId xmlns:p14="http://schemas.microsoft.com/office/powerpoint/2010/main" val="2057323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552C1E-90D7-4F5A-BB57-AB24461EF4AD}" type="datetimeFigureOut">
              <a:rPr lang="en-GB">
                <a:solidFill>
                  <a:prstClr val="black">
                    <a:tint val="75000"/>
                  </a:prstClr>
                </a:solidFill>
              </a:rPr>
              <a:pPr>
                <a:defRPr/>
              </a:pPr>
              <a:t>05/05/2016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663D6C7-4C05-4D22-840A-A96EE7B3DA68}" type="slidenum">
              <a:rPr lang="en-GB"/>
              <a:pPr>
                <a:defRPr/>
              </a:pPr>
              <a:t>‹#›</a:t>
            </a:fld>
            <a:endParaRPr lang="en-GB"/>
          </a:p>
        </p:txBody>
      </p:sp>
    </p:spTree>
    <p:extLst>
      <p:ext uri="{BB962C8B-B14F-4D97-AF65-F5344CB8AC3E}">
        <p14:creationId xmlns:p14="http://schemas.microsoft.com/office/powerpoint/2010/main" val="3590509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1124E8-B509-4D26-A58C-0952F63A3E8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9F14BC-969C-4E3F-AEF2-CD97E54E4EC6}" type="slidenum">
              <a:rPr lang="en-GB"/>
              <a:pPr>
                <a:defRPr/>
              </a:pPr>
              <a:t>‹#›</a:t>
            </a:fld>
            <a:endParaRPr lang="en-GB"/>
          </a:p>
        </p:txBody>
      </p:sp>
    </p:spTree>
    <p:extLst>
      <p:ext uri="{BB962C8B-B14F-4D97-AF65-F5344CB8AC3E}">
        <p14:creationId xmlns:p14="http://schemas.microsoft.com/office/powerpoint/2010/main" val="2395198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59FB6-C0D0-4C1F-BCEC-2E9677404FBC}"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8892F4-9667-4FBC-BA7C-FB4195867E16}" type="slidenum">
              <a:rPr lang="en-GB"/>
              <a:pPr>
                <a:defRPr/>
              </a:pPr>
              <a:t>‹#›</a:t>
            </a:fld>
            <a:endParaRPr lang="en-GB"/>
          </a:p>
        </p:txBody>
      </p:sp>
    </p:spTree>
    <p:extLst>
      <p:ext uri="{BB962C8B-B14F-4D97-AF65-F5344CB8AC3E}">
        <p14:creationId xmlns:p14="http://schemas.microsoft.com/office/powerpoint/2010/main" val="1774887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874F8D-0160-4BED-B514-39522E490C14}"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FA6475-3294-4759-AA2F-DF4DA814D076}" type="slidenum">
              <a:rPr lang="en-GB"/>
              <a:pPr>
                <a:defRPr/>
              </a:pPr>
              <a:t>‹#›</a:t>
            </a:fld>
            <a:endParaRPr lang="en-GB"/>
          </a:p>
        </p:txBody>
      </p:sp>
    </p:spTree>
    <p:extLst>
      <p:ext uri="{BB962C8B-B14F-4D97-AF65-F5344CB8AC3E}">
        <p14:creationId xmlns:p14="http://schemas.microsoft.com/office/powerpoint/2010/main" val="765107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DE1861-6ADF-43C9-9506-A16B7A2409F3}"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CBCCC-B3FA-42CA-AC6E-C58D065A1659}" type="slidenum">
              <a:rPr lang="en-GB"/>
              <a:pPr>
                <a:defRPr/>
              </a:pPr>
              <a:t>‹#›</a:t>
            </a:fld>
            <a:endParaRPr lang="en-GB"/>
          </a:p>
        </p:txBody>
      </p:sp>
    </p:spTree>
    <p:extLst>
      <p:ext uri="{BB962C8B-B14F-4D97-AF65-F5344CB8AC3E}">
        <p14:creationId xmlns:p14="http://schemas.microsoft.com/office/powerpoint/2010/main" val="3949617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46412F2-70E9-45C8-91CD-859D39C890D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B1EEF4-A96C-48D3-8A88-435922F54AD5}" type="slidenum">
              <a:rPr lang="en-GB"/>
              <a:pPr>
                <a:defRPr/>
              </a:pPr>
              <a:t>‹#›</a:t>
            </a:fld>
            <a:endParaRPr lang="en-GB"/>
          </a:p>
        </p:txBody>
      </p:sp>
    </p:spTree>
    <p:extLst>
      <p:ext uri="{BB962C8B-B14F-4D97-AF65-F5344CB8AC3E}">
        <p14:creationId xmlns:p14="http://schemas.microsoft.com/office/powerpoint/2010/main" val="2071231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D090F3-4461-4CFA-84A9-0340C67808E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0E8F23-1BBE-49F8-ACFA-BA548296B3CF}" type="slidenum">
              <a:rPr lang="en-GB"/>
              <a:pPr>
                <a:defRPr/>
              </a:pPr>
              <a:t>‹#›</a:t>
            </a:fld>
            <a:endParaRPr lang="en-GB"/>
          </a:p>
        </p:txBody>
      </p:sp>
    </p:spTree>
    <p:extLst>
      <p:ext uri="{BB962C8B-B14F-4D97-AF65-F5344CB8AC3E}">
        <p14:creationId xmlns:p14="http://schemas.microsoft.com/office/powerpoint/2010/main" val="812979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7FF1D2-676A-40F4-A1EC-D2250186745C}"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F44A65-0DFA-4F81-91BC-07593F8B00B8}" type="slidenum">
              <a:rPr lang="en-GB"/>
              <a:pPr>
                <a:defRPr/>
              </a:pPr>
              <a:t>‹#›</a:t>
            </a:fld>
            <a:endParaRPr lang="en-GB"/>
          </a:p>
        </p:txBody>
      </p:sp>
    </p:spTree>
    <p:extLst>
      <p:ext uri="{BB962C8B-B14F-4D97-AF65-F5344CB8AC3E}">
        <p14:creationId xmlns:p14="http://schemas.microsoft.com/office/powerpoint/2010/main" val="2340871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B515929-F9DC-4674-ACC1-18322C615A6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4C1C5F-8BCE-411A-9712-7787272C15B6}" type="slidenum">
              <a:rPr lang="en-GB"/>
              <a:pPr>
                <a:defRPr/>
              </a:pPr>
              <a:t>‹#›</a:t>
            </a:fld>
            <a:endParaRPr lang="en-GB"/>
          </a:p>
        </p:txBody>
      </p:sp>
    </p:spTree>
    <p:extLst>
      <p:ext uri="{BB962C8B-B14F-4D97-AF65-F5344CB8AC3E}">
        <p14:creationId xmlns:p14="http://schemas.microsoft.com/office/powerpoint/2010/main" val="227045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3F001E-D7DC-45B0-BCB2-DC90FCF7F7CC}" type="datetimeFigureOut">
              <a:rPr lang="en-GB"/>
              <a:pPr>
                <a:defRPr/>
              </a:pPr>
              <a:t>05/05/2016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67DC04C-17BF-49C9-8944-B07874D2ECC3}"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5AAAB16-F652-443C-A139-CF9FB3ECD9D0}" type="datetimeFigureOut">
              <a:rPr lang="en-GB">
                <a:solidFill>
                  <a:prstClr val="black">
                    <a:tint val="75000"/>
                  </a:prstClr>
                </a:solidFill>
              </a:rPr>
              <a:pPr>
                <a:defRPr/>
              </a:pPr>
              <a:t>05/05/2016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3381CD-A467-47D5-A58F-AB9B023FC7F3}" type="slidenum">
              <a:rPr lang="en-GB"/>
              <a:pPr>
                <a:defRPr/>
              </a:pPr>
              <a:t>‹#›</a:t>
            </a:fld>
            <a:endParaRPr lang="en-GB"/>
          </a:p>
        </p:txBody>
      </p:sp>
    </p:spTree>
    <p:extLst>
      <p:ext uri="{BB962C8B-B14F-4D97-AF65-F5344CB8AC3E}">
        <p14:creationId xmlns:p14="http://schemas.microsoft.com/office/powerpoint/2010/main" val="2421329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AF02EA9-9CB1-421D-B2A9-2E0C7E98213D}" type="datetimeFigureOut">
              <a:rPr lang="en-GB">
                <a:solidFill>
                  <a:prstClr val="black">
                    <a:tint val="75000"/>
                  </a:prstClr>
                </a:solidFill>
              </a:rPr>
              <a:pPr>
                <a:defRPr/>
              </a:pPr>
              <a:t>05/05/2016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27E95B3-40F2-47CB-931F-AD54780482B0}" type="slidenum">
              <a:rPr lang="en-GB"/>
              <a:pPr>
                <a:defRPr/>
              </a:pPr>
              <a:t>‹#›</a:t>
            </a:fld>
            <a:endParaRPr lang="en-GB"/>
          </a:p>
        </p:txBody>
      </p:sp>
    </p:spTree>
    <p:extLst>
      <p:ext uri="{BB962C8B-B14F-4D97-AF65-F5344CB8AC3E}">
        <p14:creationId xmlns:p14="http://schemas.microsoft.com/office/powerpoint/2010/main" val="1743476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552C1E-90D7-4F5A-BB57-AB24461EF4AD}" type="datetimeFigureOut">
              <a:rPr lang="en-GB">
                <a:solidFill>
                  <a:prstClr val="black">
                    <a:tint val="75000"/>
                  </a:prstClr>
                </a:solidFill>
              </a:rPr>
              <a:pPr>
                <a:defRPr/>
              </a:pPr>
              <a:t>05/05/2016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663D6C7-4C05-4D22-840A-A96EE7B3DA68}" type="slidenum">
              <a:rPr lang="en-GB"/>
              <a:pPr>
                <a:defRPr/>
              </a:pPr>
              <a:t>‹#›</a:t>
            </a:fld>
            <a:endParaRPr lang="en-GB"/>
          </a:p>
        </p:txBody>
      </p:sp>
    </p:spTree>
    <p:extLst>
      <p:ext uri="{BB962C8B-B14F-4D97-AF65-F5344CB8AC3E}">
        <p14:creationId xmlns:p14="http://schemas.microsoft.com/office/powerpoint/2010/main" val="5146446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1124E8-B509-4D26-A58C-0952F63A3E8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9F14BC-969C-4E3F-AEF2-CD97E54E4EC6}" type="slidenum">
              <a:rPr lang="en-GB"/>
              <a:pPr>
                <a:defRPr/>
              </a:pPr>
              <a:t>‹#›</a:t>
            </a:fld>
            <a:endParaRPr lang="en-GB"/>
          </a:p>
        </p:txBody>
      </p:sp>
    </p:spTree>
    <p:extLst>
      <p:ext uri="{BB962C8B-B14F-4D97-AF65-F5344CB8AC3E}">
        <p14:creationId xmlns:p14="http://schemas.microsoft.com/office/powerpoint/2010/main" val="1817154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59FB6-C0D0-4C1F-BCEC-2E9677404FBC}"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8892F4-9667-4FBC-BA7C-FB4195867E16}" type="slidenum">
              <a:rPr lang="en-GB"/>
              <a:pPr>
                <a:defRPr/>
              </a:pPr>
              <a:t>‹#›</a:t>
            </a:fld>
            <a:endParaRPr lang="en-GB"/>
          </a:p>
        </p:txBody>
      </p:sp>
    </p:spTree>
    <p:extLst>
      <p:ext uri="{BB962C8B-B14F-4D97-AF65-F5344CB8AC3E}">
        <p14:creationId xmlns:p14="http://schemas.microsoft.com/office/powerpoint/2010/main" val="21183421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874F8D-0160-4BED-B514-39522E490C14}"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FA6475-3294-4759-AA2F-DF4DA814D076}" type="slidenum">
              <a:rPr lang="en-GB"/>
              <a:pPr>
                <a:defRPr/>
              </a:pPr>
              <a:t>‹#›</a:t>
            </a:fld>
            <a:endParaRPr lang="en-GB"/>
          </a:p>
        </p:txBody>
      </p:sp>
    </p:spTree>
    <p:extLst>
      <p:ext uri="{BB962C8B-B14F-4D97-AF65-F5344CB8AC3E}">
        <p14:creationId xmlns:p14="http://schemas.microsoft.com/office/powerpoint/2010/main" val="2161396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DE1861-6ADF-43C9-9506-A16B7A2409F3}"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CBCCC-B3FA-42CA-AC6E-C58D065A1659}" type="slidenum">
              <a:rPr lang="en-GB"/>
              <a:pPr>
                <a:defRPr/>
              </a:pPr>
              <a:t>‹#›</a:t>
            </a:fld>
            <a:endParaRPr lang="en-GB"/>
          </a:p>
        </p:txBody>
      </p:sp>
    </p:spTree>
    <p:extLst>
      <p:ext uri="{BB962C8B-B14F-4D97-AF65-F5344CB8AC3E}">
        <p14:creationId xmlns:p14="http://schemas.microsoft.com/office/powerpoint/2010/main" val="2489612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46412F2-70E9-45C8-91CD-859D39C890D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B1EEF4-A96C-48D3-8A88-435922F54AD5}" type="slidenum">
              <a:rPr lang="en-GB"/>
              <a:pPr>
                <a:defRPr/>
              </a:pPr>
              <a:t>‹#›</a:t>
            </a:fld>
            <a:endParaRPr lang="en-GB"/>
          </a:p>
        </p:txBody>
      </p:sp>
    </p:spTree>
    <p:extLst>
      <p:ext uri="{BB962C8B-B14F-4D97-AF65-F5344CB8AC3E}">
        <p14:creationId xmlns:p14="http://schemas.microsoft.com/office/powerpoint/2010/main" val="38277431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D090F3-4461-4CFA-84A9-0340C67808E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0E8F23-1BBE-49F8-ACFA-BA548296B3CF}" type="slidenum">
              <a:rPr lang="en-GB"/>
              <a:pPr>
                <a:defRPr/>
              </a:pPr>
              <a:t>‹#›</a:t>
            </a:fld>
            <a:endParaRPr lang="en-GB"/>
          </a:p>
        </p:txBody>
      </p:sp>
    </p:spTree>
    <p:extLst>
      <p:ext uri="{BB962C8B-B14F-4D97-AF65-F5344CB8AC3E}">
        <p14:creationId xmlns:p14="http://schemas.microsoft.com/office/powerpoint/2010/main" val="1488811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7FF1D2-676A-40F4-A1EC-D2250186745C}"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F44A65-0DFA-4F81-91BC-07593F8B00B8}" type="slidenum">
              <a:rPr lang="en-GB"/>
              <a:pPr>
                <a:defRPr/>
              </a:pPr>
              <a:t>‹#›</a:t>
            </a:fld>
            <a:endParaRPr lang="en-GB"/>
          </a:p>
        </p:txBody>
      </p:sp>
    </p:spTree>
    <p:extLst>
      <p:ext uri="{BB962C8B-B14F-4D97-AF65-F5344CB8AC3E}">
        <p14:creationId xmlns:p14="http://schemas.microsoft.com/office/powerpoint/2010/main" val="34887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10"/>
          <p:cNvSpPr/>
          <p:nvPr/>
        </p:nvSpPr>
        <p:spPr>
          <a:xfrm>
            <a:off x="92077"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DE4F0032-217E-4698-8895-2B6776323065}" type="datetimeFigureOut">
              <a:rPr lang="en-GB"/>
              <a:pPr>
                <a:defRPr/>
              </a:pPr>
              <a:t>05/05/2016</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870FAF31-610C-446B-93BD-D5668FC78F07}"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B515929-F9DC-4674-ACC1-18322C615A6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4C1C5F-8BCE-411A-9712-7787272C15B6}" type="slidenum">
              <a:rPr lang="en-GB"/>
              <a:pPr>
                <a:defRPr/>
              </a:pPr>
              <a:t>‹#›</a:t>
            </a:fld>
            <a:endParaRPr lang="en-GB"/>
          </a:p>
        </p:txBody>
      </p:sp>
    </p:spTree>
    <p:extLst>
      <p:ext uri="{BB962C8B-B14F-4D97-AF65-F5344CB8AC3E}">
        <p14:creationId xmlns:p14="http://schemas.microsoft.com/office/powerpoint/2010/main" val="24992040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5AAAB16-F652-443C-A139-CF9FB3ECD9D0}" type="datetimeFigureOut">
              <a:rPr lang="en-GB">
                <a:solidFill>
                  <a:prstClr val="black">
                    <a:tint val="75000"/>
                  </a:prstClr>
                </a:solidFill>
              </a:rPr>
              <a:pPr>
                <a:defRPr/>
              </a:pPr>
              <a:t>05/05/2016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3381CD-A467-47D5-A58F-AB9B023FC7F3}" type="slidenum">
              <a:rPr lang="en-GB"/>
              <a:pPr>
                <a:defRPr/>
              </a:pPr>
              <a:t>‹#›</a:t>
            </a:fld>
            <a:endParaRPr lang="en-GB"/>
          </a:p>
        </p:txBody>
      </p:sp>
    </p:spTree>
    <p:extLst>
      <p:ext uri="{BB962C8B-B14F-4D97-AF65-F5344CB8AC3E}">
        <p14:creationId xmlns:p14="http://schemas.microsoft.com/office/powerpoint/2010/main" val="12657105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AF02EA9-9CB1-421D-B2A9-2E0C7E98213D}" type="datetimeFigureOut">
              <a:rPr lang="en-GB">
                <a:solidFill>
                  <a:prstClr val="black">
                    <a:tint val="75000"/>
                  </a:prstClr>
                </a:solidFill>
              </a:rPr>
              <a:pPr>
                <a:defRPr/>
              </a:pPr>
              <a:t>05/05/2016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27E95B3-40F2-47CB-931F-AD54780482B0}" type="slidenum">
              <a:rPr lang="en-GB"/>
              <a:pPr>
                <a:defRPr/>
              </a:pPr>
              <a:t>‹#›</a:t>
            </a:fld>
            <a:endParaRPr lang="en-GB"/>
          </a:p>
        </p:txBody>
      </p:sp>
    </p:spTree>
    <p:extLst>
      <p:ext uri="{BB962C8B-B14F-4D97-AF65-F5344CB8AC3E}">
        <p14:creationId xmlns:p14="http://schemas.microsoft.com/office/powerpoint/2010/main" val="37097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552C1E-90D7-4F5A-BB57-AB24461EF4AD}" type="datetimeFigureOut">
              <a:rPr lang="en-GB">
                <a:solidFill>
                  <a:prstClr val="black">
                    <a:tint val="75000"/>
                  </a:prstClr>
                </a:solidFill>
              </a:rPr>
              <a:pPr>
                <a:defRPr/>
              </a:pPr>
              <a:t>05/05/2016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663D6C7-4C05-4D22-840A-A96EE7B3DA68}" type="slidenum">
              <a:rPr lang="en-GB"/>
              <a:pPr>
                <a:defRPr/>
              </a:pPr>
              <a:t>‹#›</a:t>
            </a:fld>
            <a:endParaRPr lang="en-GB"/>
          </a:p>
        </p:txBody>
      </p:sp>
    </p:spTree>
    <p:extLst>
      <p:ext uri="{BB962C8B-B14F-4D97-AF65-F5344CB8AC3E}">
        <p14:creationId xmlns:p14="http://schemas.microsoft.com/office/powerpoint/2010/main" val="12366068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1124E8-B509-4D26-A58C-0952F63A3E8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9F14BC-969C-4E3F-AEF2-CD97E54E4EC6}" type="slidenum">
              <a:rPr lang="en-GB"/>
              <a:pPr>
                <a:defRPr/>
              </a:pPr>
              <a:t>‹#›</a:t>
            </a:fld>
            <a:endParaRPr lang="en-GB"/>
          </a:p>
        </p:txBody>
      </p:sp>
    </p:spTree>
    <p:extLst>
      <p:ext uri="{BB962C8B-B14F-4D97-AF65-F5344CB8AC3E}">
        <p14:creationId xmlns:p14="http://schemas.microsoft.com/office/powerpoint/2010/main" val="34976451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59FB6-C0D0-4C1F-BCEC-2E9677404FBC}"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8892F4-9667-4FBC-BA7C-FB4195867E16}" type="slidenum">
              <a:rPr lang="en-GB"/>
              <a:pPr>
                <a:defRPr/>
              </a:pPr>
              <a:t>‹#›</a:t>
            </a:fld>
            <a:endParaRPr lang="en-GB"/>
          </a:p>
        </p:txBody>
      </p:sp>
    </p:spTree>
    <p:extLst>
      <p:ext uri="{BB962C8B-B14F-4D97-AF65-F5344CB8AC3E}">
        <p14:creationId xmlns:p14="http://schemas.microsoft.com/office/powerpoint/2010/main" val="2588628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874F8D-0160-4BED-B514-39522E490C14}"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FA6475-3294-4759-AA2F-DF4DA814D076}" type="slidenum">
              <a:rPr lang="en-GB"/>
              <a:pPr>
                <a:defRPr/>
              </a:pPr>
              <a:t>‹#›</a:t>
            </a:fld>
            <a:endParaRPr lang="en-GB"/>
          </a:p>
        </p:txBody>
      </p:sp>
    </p:spTree>
    <p:extLst>
      <p:ext uri="{BB962C8B-B14F-4D97-AF65-F5344CB8AC3E}">
        <p14:creationId xmlns:p14="http://schemas.microsoft.com/office/powerpoint/2010/main" val="41488980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DE1861-6ADF-43C9-9506-A16B7A2409F3}"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CBCCC-B3FA-42CA-AC6E-C58D065A1659}" type="slidenum">
              <a:rPr lang="en-GB"/>
              <a:pPr>
                <a:defRPr/>
              </a:pPr>
              <a:t>‹#›</a:t>
            </a:fld>
            <a:endParaRPr lang="en-GB"/>
          </a:p>
        </p:txBody>
      </p:sp>
    </p:spTree>
    <p:extLst>
      <p:ext uri="{BB962C8B-B14F-4D97-AF65-F5344CB8AC3E}">
        <p14:creationId xmlns:p14="http://schemas.microsoft.com/office/powerpoint/2010/main" val="4004652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6507F87-0CBB-4296-9DA7-77F39CD9117D}"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2CD980-38CE-420C-B4D9-C895EAEFFABC}" type="slidenum">
              <a:rPr lang="en-GB"/>
              <a:pPr>
                <a:defRPr/>
              </a:pPr>
              <a:t>‹#›</a:t>
            </a:fld>
            <a:endParaRPr lang="en-GB"/>
          </a:p>
        </p:txBody>
      </p:sp>
    </p:spTree>
    <p:extLst>
      <p:ext uri="{BB962C8B-B14F-4D97-AF65-F5344CB8AC3E}">
        <p14:creationId xmlns:p14="http://schemas.microsoft.com/office/powerpoint/2010/main" val="8068662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3FFEA6A-CFAA-4539-9E11-75D743CFE040}"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0FDE98-6152-4337-8E83-AA2BBB14E69E}" type="slidenum">
              <a:rPr lang="en-GB"/>
              <a:pPr>
                <a:defRPr/>
              </a:pPr>
              <a:t>‹#›</a:t>
            </a:fld>
            <a:endParaRPr lang="en-GB"/>
          </a:p>
        </p:txBody>
      </p:sp>
    </p:spTree>
    <p:extLst>
      <p:ext uri="{BB962C8B-B14F-4D97-AF65-F5344CB8AC3E}">
        <p14:creationId xmlns:p14="http://schemas.microsoft.com/office/powerpoint/2010/main" val="255355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92077"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9"/>
          <p:cNvSpPr/>
          <p:nvPr/>
        </p:nvSpPr>
        <p:spPr>
          <a:xfrm>
            <a:off x="676275" y="1643067"/>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1"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1"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B52A54A3-6FE5-4297-8CCE-A12B9BA49B67}" type="datetimeFigureOut">
              <a:rPr lang="en-GB"/>
              <a:pPr>
                <a:defRPr/>
              </a:pPr>
              <a:t>05/05/2016</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p:txBody>
          <a:bodyPr/>
          <a:lstStyle>
            <a:lvl1pPr>
              <a:defRPr/>
            </a:lvl1pPr>
          </a:lstStyle>
          <a:p>
            <a:pPr>
              <a:defRPr/>
            </a:pPr>
            <a:fld id="{BE068DA8-6A3D-4F48-AE69-ED0DE2F084EE}"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8B43B7-8C55-4B93-99A7-64F056DA77D9}"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B05D03-5C5E-4989-8C7F-30A749BA87E0}" type="slidenum">
              <a:rPr lang="en-GB"/>
              <a:pPr>
                <a:defRPr/>
              </a:pPr>
              <a:t>‹#›</a:t>
            </a:fld>
            <a:endParaRPr lang="en-GB"/>
          </a:p>
        </p:txBody>
      </p:sp>
    </p:spTree>
    <p:extLst>
      <p:ext uri="{BB962C8B-B14F-4D97-AF65-F5344CB8AC3E}">
        <p14:creationId xmlns:p14="http://schemas.microsoft.com/office/powerpoint/2010/main" val="16443813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A1ABCDE-6EDC-4F63-A828-1EF27F2E77BF}"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B442A1-A343-498F-AC95-93A0525C2F5D}" type="slidenum">
              <a:rPr lang="en-GB"/>
              <a:pPr>
                <a:defRPr/>
              </a:pPr>
              <a:t>‹#›</a:t>
            </a:fld>
            <a:endParaRPr lang="en-GB"/>
          </a:p>
        </p:txBody>
      </p:sp>
    </p:spTree>
    <p:extLst>
      <p:ext uri="{BB962C8B-B14F-4D97-AF65-F5344CB8AC3E}">
        <p14:creationId xmlns:p14="http://schemas.microsoft.com/office/powerpoint/2010/main" val="436717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EE34806-24F4-4EDD-B951-81EB81184AFC}" type="datetimeFigureOut">
              <a:rPr lang="en-GB">
                <a:solidFill>
                  <a:prstClr val="black">
                    <a:tint val="75000"/>
                  </a:prstClr>
                </a:solidFill>
              </a:rPr>
              <a:pPr>
                <a:defRPr/>
              </a:pPr>
              <a:t>05/05/2016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359DA9-846E-4A03-9029-226DADDABAF0}" type="slidenum">
              <a:rPr lang="en-GB"/>
              <a:pPr>
                <a:defRPr/>
              </a:pPr>
              <a:t>‹#›</a:t>
            </a:fld>
            <a:endParaRPr lang="en-GB"/>
          </a:p>
        </p:txBody>
      </p:sp>
    </p:spTree>
    <p:extLst>
      <p:ext uri="{BB962C8B-B14F-4D97-AF65-F5344CB8AC3E}">
        <p14:creationId xmlns:p14="http://schemas.microsoft.com/office/powerpoint/2010/main" val="22998750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CBE9F2A-1B62-4A42-92DD-8F5BF893AC9C}" type="datetimeFigureOut">
              <a:rPr lang="en-GB">
                <a:solidFill>
                  <a:prstClr val="black">
                    <a:tint val="75000"/>
                  </a:prstClr>
                </a:solidFill>
              </a:rPr>
              <a:pPr>
                <a:defRPr/>
              </a:pPr>
              <a:t>05/05/2016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6CAF4F0-F2F3-46A5-92F2-88BFC78ACDB0}" type="slidenum">
              <a:rPr lang="en-GB"/>
              <a:pPr>
                <a:defRPr/>
              </a:pPr>
              <a:t>‹#›</a:t>
            </a:fld>
            <a:endParaRPr lang="en-GB"/>
          </a:p>
        </p:txBody>
      </p:sp>
    </p:spTree>
    <p:extLst>
      <p:ext uri="{BB962C8B-B14F-4D97-AF65-F5344CB8AC3E}">
        <p14:creationId xmlns:p14="http://schemas.microsoft.com/office/powerpoint/2010/main" val="18450130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2DC7BD-706A-490A-B1D6-8B4C0548B2EF}" type="datetimeFigureOut">
              <a:rPr lang="en-GB">
                <a:solidFill>
                  <a:prstClr val="black">
                    <a:tint val="75000"/>
                  </a:prstClr>
                </a:solidFill>
              </a:rPr>
              <a:pPr>
                <a:defRPr/>
              </a:pPr>
              <a:t>05/05/2016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6093F1-344B-41ED-A749-479F7FC2134B}" type="slidenum">
              <a:rPr lang="en-GB"/>
              <a:pPr>
                <a:defRPr/>
              </a:pPr>
              <a:t>‹#›</a:t>
            </a:fld>
            <a:endParaRPr lang="en-GB"/>
          </a:p>
        </p:txBody>
      </p:sp>
    </p:spTree>
    <p:extLst>
      <p:ext uri="{BB962C8B-B14F-4D97-AF65-F5344CB8AC3E}">
        <p14:creationId xmlns:p14="http://schemas.microsoft.com/office/powerpoint/2010/main" val="34235153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B667B5-D3D6-4AA5-B219-5CDEA0DE3093}"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F3B806-039C-4029-B463-61117D506D6E}" type="slidenum">
              <a:rPr lang="en-GB"/>
              <a:pPr>
                <a:defRPr/>
              </a:pPr>
              <a:t>‹#›</a:t>
            </a:fld>
            <a:endParaRPr lang="en-GB"/>
          </a:p>
        </p:txBody>
      </p:sp>
    </p:spTree>
    <p:extLst>
      <p:ext uri="{BB962C8B-B14F-4D97-AF65-F5344CB8AC3E}">
        <p14:creationId xmlns:p14="http://schemas.microsoft.com/office/powerpoint/2010/main" val="3450656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5CD156-53A3-4B42-82FB-F9BA637A1692}" type="datetimeFigureOut">
              <a:rPr lang="en-GB">
                <a:solidFill>
                  <a:prstClr val="black">
                    <a:tint val="75000"/>
                  </a:prstClr>
                </a:solidFill>
              </a:rPr>
              <a:pPr>
                <a:defRPr/>
              </a:pPr>
              <a:t>05/05/2016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85D939-28D7-461A-87BE-37D0FBD277FE}" type="slidenum">
              <a:rPr lang="en-GB"/>
              <a:pPr>
                <a:defRPr/>
              </a:pPr>
              <a:t>‹#›</a:t>
            </a:fld>
            <a:endParaRPr lang="en-GB"/>
          </a:p>
        </p:txBody>
      </p:sp>
    </p:spTree>
    <p:extLst>
      <p:ext uri="{BB962C8B-B14F-4D97-AF65-F5344CB8AC3E}">
        <p14:creationId xmlns:p14="http://schemas.microsoft.com/office/powerpoint/2010/main" val="30699021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9DA263F-EC58-4BAA-86FC-7E98971E7C55}"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B8AD4C-B5E7-4783-A0C4-B04FAAFD1061}" type="slidenum">
              <a:rPr lang="en-GB"/>
              <a:pPr>
                <a:defRPr/>
              </a:pPr>
              <a:t>‹#›</a:t>
            </a:fld>
            <a:endParaRPr lang="en-GB"/>
          </a:p>
        </p:txBody>
      </p:sp>
    </p:spTree>
    <p:extLst>
      <p:ext uri="{BB962C8B-B14F-4D97-AF65-F5344CB8AC3E}">
        <p14:creationId xmlns:p14="http://schemas.microsoft.com/office/powerpoint/2010/main" val="37596872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F779447-6442-4450-B230-B39FC82F04DF}"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09C6BE-BE6B-47F7-8F00-6FD392959A96}" type="slidenum">
              <a:rPr lang="en-GB"/>
              <a:pPr>
                <a:defRPr/>
              </a:pPr>
              <a:t>‹#›</a:t>
            </a:fld>
            <a:endParaRPr lang="en-GB"/>
          </a:p>
        </p:txBody>
      </p:sp>
    </p:spTree>
    <p:extLst>
      <p:ext uri="{BB962C8B-B14F-4D97-AF65-F5344CB8AC3E}">
        <p14:creationId xmlns:p14="http://schemas.microsoft.com/office/powerpoint/2010/main" val="2735039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90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92077"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762000" y="5029242"/>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04841"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98"/>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42"/>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31BB9EA6-5F25-4826-B0E3-C8B3A5644B09}" type="datetimeFigureOut">
              <a:rPr lang="en-GB"/>
              <a:pPr>
                <a:defRPr/>
              </a:pPr>
              <a:t>05/05/2016</a:t>
            </a:fld>
            <a:endParaRPr lang="en-GB"/>
          </a:p>
        </p:txBody>
      </p:sp>
      <p:sp>
        <p:nvSpPr>
          <p:cNvPr id="12" name="Slide Number Placeholder 6"/>
          <p:cNvSpPr>
            <a:spLocks noGrp="1"/>
          </p:cNvSpPr>
          <p:nvPr>
            <p:ph type="sldNum" sz="quarter" idx="11"/>
          </p:nvPr>
        </p:nvSpPr>
        <p:spPr/>
        <p:txBody>
          <a:bodyPr/>
          <a:lstStyle>
            <a:lvl1pPr>
              <a:defRPr/>
            </a:lvl1pPr>
          </a:lstStyle>
          <a:p>
            <a:pPr>
              <a:defRPr/>
            </a:pPr>
            <a:fld id="{88DAF2B0-1DB9-4B7A-9979-6EDF5222BD7D}" type="slidenum">
              <a:rPr lang="en-GB"/>
              <a:pPr>
                <a:defRPr/>
              </a:pPr>
              <a:t>‹#›</a:t>
            </a:fld>
            <a:endParaRPr lang="en-GB"/>
          </a:p>
        </p:txBody>
      </p:sp>
      <p:sp>
        <p:nvSpPr>
          <p:cNvPr id="13" name="Footer Placeholder 5"/>
          <p:cNvSpPr>
            <a:spLocks noGrp="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9380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1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9259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3253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1972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2888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7556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2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2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60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6685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213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6928D-F43D-4703-AD3F-D704E7F4946E}"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2A13DB-34E4-458B-B960-D2CFE6A52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57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7"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1"/>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defRPr>
            </a:lvl1pPr>
          </a:lstStyle>
          <a:p>
            <a:pPr>
              <a:defRPr/>
            </a:pPr>
            <a:fld id="{CAAD7001-BFB9-406F-8AF4-655852BD4D04}" type="datetimeFigureOut">
              <a:rPr lang="en-GB"/>
              <a:pPr>
                <a:defRPr/>
              </a:pPr>
              <a:t>05/05/2016</a:t>
            </a:fld>
            <a:endParaRPr lang="en-GB"/>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defRPr>
            </a:lvl1pPr>
          </a:lstStyle>
          <a:p>
            <a:pPr>
              <a:defRPr/>
            </a:pPr>
            <a:fld id="{B2DB3900-294D-4677-A657-CE4133C33478}" type="slidenum">
              <a:rPr lang="en-GB"/>
              <a:pPr>
                <a:defRPr/>
              </a:pPr>
              <a:t>‹#›</a:t>
            </a:fld>
            <a:endParaRPr lang="en-GB"/>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795" r:id="rId2"/>
    <p:sldLayoutId id="2147483801" r:id="rId3"/>
    <p:sldLayoutId id="2147483796" r:id="rId4"/>
    <p:sldLayoutId id="2147483797" r:id="rId5"/>
    <p:sldLayoutId id="2147483798" r:id="rId6"/>
    <p:sldLayoutId id="2147483802" r:id="rId7"/>
    <p:sldLayoutId id="2147483803" r:id="rId8"/>
    <p:sldLayoutId id="2147483804" r:id="rId9"/>
    <p:sldLayoutId id="2147483799" r:id="rId10"/>
    <p:sldLayoutId id="2147483805" r:id="rId11"/>
  </p:sldLayoutIdLst>
  <p:txStyles>
    <p:titleStyle>
      <a:lvl1pPr algn="ctr" rtl="0" eaLnBrk="0" fontAlgn="base" hangingPunct="0">
        <a:spcBef>
          <a:spcPct val="0"/>
        </a:spcBef>
        <a:spcAft>
          <a:spcPct val="0"/>
        </a:spcAft>
        <a:defRPr sz="3500" kern="1200" cap="all">
          <a:solidFill>
            <a:srgbClr val="5B5C5F"/>
          </a:solidFill>
          <a:latin typeface="+mj-lt"/>
          <a:ea typeface="+mj-ea"/>
          <a:cs typeface="+mj-cs"/>
        </a:defRPr>
      </a:lvl1pPr>
      <a:lvl2pPr algn="ctr" rtl="0" eaLnBrk="0" fontAlgn="base" hangingPunct="0">
        <a:spcBef>
          <a:spcPct val="0"/>
        </a:spcBef>
        <a:spcAft>
          <a:spcPct val="0"/>
        </a:spcAft>
        <a:defRPr sz="3500">
          <a:solidFill>
            <a:srgbClr val="5B5C5F"/>
          </a:solidFill>
          <a:latin typeface="Book Antiqua" pitchFamily="18" charset="0"/>
        </a:defRPr>
      </a:lvl2pPr>
      <a:lvl3pPr algn="ctr" rtl="0" eaLnBrk="0" fontAlgn="base" hangingPunct="0">
        <a:spcBef>
          <a:spcPct val="0"/>
        </a:spcBef>
        <a:spcAft>
          <a:spcPct val="0"/>
        </a:spcAft>
        <a:defRPr sz="3500">
          <a:solidFill>
            <a:srgbClr val="5B5C5F"/>
          </a:solidFill>
          <a:latin typeface="Book Antiqua" pitchFamily="18" charset="0"/>
        </a:defRPr>
      </a:lvl3pPr>
      <a:lvl4pPr algn="ctr" rtl="0" eaLnBrk="0" fontAlgn="base" hangingPunct="0">
        <a:spcBef>
          <a:spcPct val="0"/>
        </a:spcBef>
        <a:spcAft>
          <a:spcPct val="0"/>
        </a:spcAft>
        <a:defRPr sz="3500">
          <a:solidFill>
            <a:srgbClr val="5B5C5F"/>
          </a:solidFill>
          <a:latin typeface="Book Antiqua" pitchFamily="18" charset="0"/>
        </a:defRPr>
      </a:lvl4pPr>
      <a:lvl5pPr algn="ctr" rtl="0" eaLnBrk="0" fontAlgn="base" hangingPunct="0">
        <a:spcBef>
          <a:spcPct val="0"/>
        </a:spcBef>
        <a:spcAft>
          <a:spcPct val="0"/>
        </a:spcAft>
        <a:defRPr sz="3500">
          <a:solidFill>
            <a:srgbClr val="5B5C5F"/>
          </a:solidFill>
          <a:latin typeface="Book Antiqua" pitchFamily="18" charset="0"/>
        </a:defRPr>
      </a:lvl5pPr>
      <a:lvl6pPr marL="457200" algn="ctr" rtl="0" fontAlgn="base">
        <a:spcBef>
          <a:spcPct val="0"/>
        </a:spcBef>
        <a:spcAft>
          <a:spcPct val="0"/>
        </a:spcAft>
        <a:defRPr sz="3500">
          <a:solidFill>
            <a:srgbClr val="5B5C5F"/>
          </a:solidFill>
          <a:latin typeface="Book Antiqua" pitchFamily="18" charset="0"/>
        </a:defRPr>
      </a:lvl6pPr>
      <a:lvl7pPr marL="914400" algn="ctr" rtl="0" fontAlgn="base">
        <a:spcBef>
          <a:spcPct val="0"/>
        </a:spcBef>
        <a:spcAft>
          <a:spcPct val="0"/>
        </a:spcAft>
        <a:defRPr sz="3500">
          <a:solidFill>
            <a:srgbClr val="5B5C5F"/>
          </a:solidFill>
          <a:latin typeface="Book Antiqua" pitchFamily="18" charset="0"/>
        </a:defRPr>
      </a:lvl7pPr>
      <a:lvl8pPr marL="1371600" algn="ctr" rtl="0" fontAlgn="base">
        <a:spcBef>
          <a:spcPct val="0"/>
        </a:spcBef>
        <a:spcAft>
          <a:spcPct val="0"/>
        </a:spcAft>
        <a:defRPr sz="3500">
          <a:solidFill>
            <a:srgbClr val="5B5C5F"/>
          </a:solidFill>
          <a:latin typeface="Book Antiqua" pitchFamily="18" charset="0"/>
        </a:defRPr>
      </a:lvl8pPr>
      <a:lvl9pPr marL="1828800" algn="ctr" rtl="0" fontAlgn="base">
        <a:spcBef>
          <a:spcPct val="0"/>
        </a:spcBef>
        <a:spcAft>
          <a:spcPct val="0"/>
        </a:spcAft>
        <a:defRPr sz="3500">
          <a:solidFill>
            <a:srgbClr val="5B5C5F"/>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08A1D9"/>
        </a:buClr>
        <a:buFont typeface="Arial" pitchFamily="34" charset="0"/>
        <a:buChar char="•"/>
        <a:defRPr sz="2400"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7C984A"/>
        </a:buClr>
        <a:buFont typeface="Arial"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C2AD8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266928D-F43D-4703-AD3F-D704E7F4946E}" type="datetimeFigureOut">
              <a:rPr lang="en-US" smtClean="0">
                <a:solidFill>
                  <a:prstClr val="black">
                    <a:tint val="75000"/>
                  </a:prstClr>
                </a:solidFill>
                <a:latin typeface="Calibri"/>
              </a:rPr>
              <a:pPr fontAlgn="auto">
                <a:spcBef>
                  <a:spcPts val="0"/>
                </a:spcBef>
                <a:spcAft>
                  <a:spcPts val="0"/>
                </a:spcAft>
              </a:pPr>
              <a:t>5/5/2016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42A13DB-34E4-458B-B960-D2CFE6A522F7}"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493426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914400" rtl="0" eaLnBrk="1" latinLnBrk="0" hangingPunct="1">
        <a:spcBef>
          <a:spcPct val="0"/>
        </a:spcBef>
        <a:buNone/>
        <a:defRPr sz="1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93"/>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FD679B3-4557-497B-9B74-3E69B7B9FDB4}"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9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93"/>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59E5C0B-994C-4275-ABEE-E2F14B808C0D}" type="slidenum">
              <a:rPr lang="en-GB">
                <a:latin typeface="Calibri" pitchFamily="34" charset="0"/>
              </a:rPr>
              <a:pPr>
                <a:defRPr/>
              </a:pPr>
              <a:t>‹#›</a:t>
            </a:fld>
            <a:endParaRPr lang="en-GB">
              <a:latin typeface="Calibri" pitchFamily="34" charset="0"/>
            </a:endParaRPr>
          </a:p>
        </p:txBody>
      </p:sp>
    </p:spTree>
    <p:extLst>
      <p:ext uri="{BB962C8B-B14F-4D97-AF65-F5344CB8AC3E}">
        <p14:creationId xmlns:p14="http://schemas.microsoft.com/office/powerpoint/2010/main" val="181891135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C691C9-E4A6-4E25-B1D1-981A41F0D919}"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9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371440-B62D-47CD-8870-7E87AF23D35C}" type="slidenum">
              <a:rPr lang="en-GB">
                <a:latin typeface="Calibri" pitchFamily="34" charset="0"/>
              </a:rPr>
              <a:pPr>
                <a:defRPr/>
              </a:pPr>
              <a:t>‹#›</a:t>
            </a:fld>
            <a:endParaRPr lang="en-GB">
              <a:latin typeface="Calibri" pitchFamily="34" charset="0"/>
            </a:endParaRPr>
          </a:p>
        </p:txBody>
      </p:sp>
    </p:spTree>
    <p:extLst>
      <p:ext uri="{BB962C8B-B14F-4D97-AF65-F5344CB8AC3E}">
        <p14:creationId xmlns:p14="http://schemas.microsoft.com/office/powerpoint/2010/main" val="7830447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87"/>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C691C9-E4A6-4E25-B1D1-981A41F0D919}"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87"/>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87"/>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371440-B62D-47CD-8870-7E87AF23D35C}" type="slidenum">
              <a:rPr lang="en-GB">
                <a:latin typeface="Calibri" pitchFamily="34" charset="0"/>
              </a:rPr>
              <a:pPr>
                <a:defRPr/>
              </a:pPr>
              <a:t>‹#›</a:t>
            </a:fld>
            <a:endParaRPr lang="en-GB">
              <a:latin typeface="Calibri" pitchFamily="34" charset="0"/>
            </a:endParaRPr>
          </a:p>
        </p:txBody>
      </p:sp>
    </p:spTree>
    <p:extLst>
      <p:ext uri="{BB962C8B-B14F-4D97-AF65-F5344CB8AC3E}">
        <p14:creationId xmlns:p14="http://schemas.microsoft.com/office/powerpoint/2010/main" val="393425680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C691C9-E4A6-4E25-B1D1-981A41F0D919}"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371440-B62D-47CD-8870-7E87AF23D35C}" type="slidenum">
              <a:rPr lang="en-GB">
                <a:latin typeface="Calibri" pitchFamily="34" charset="0"/>
              </a:rPr>
              <a:pPr>
                <a:defRPr/>
              </a:pPr>
              <a:t>‹#›</a:t>
            </a:fld>
            <a:endParaRPr lang="en-GB">
              <a:latin typeface="Calibri" pitchFamily="34" charset="0"/>
            </a:endParaRPr>
          </a:p>
        </p:txBody>
      </p:sp>
    </p:spTree>
    <p:extLst>
      <p:ext uri="{BB962C8B-B14F-4D97-AF65-F5344CB8AC3E}">
        <p14:creationId xmlns:p14="http://schemas.microsoft.com/office/powerpoint/2010/main" val="50184157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C691C9-E4A6-4E25-B1D1-981A41F0D919}"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371440-B62D-47CD-8870-7E87AF23D35C}" type="slidenum">
              <a:rPr lang="en-GB">
                <a:latin typeface="Calibri" pitchFamily="34" charset="0"/>
              </a:rPr>
              <a:pPr>
                <a:defRPr/>
              </a:pPr>
              <a:t>‹#›</a:t>
            </a:fld>
            <a:endParaRPr lang="en-GB">
              <a:latin typeface="Calibri" pitchFamily="34" charset="0"/>
            </a:endParaRPr>
          </a:p>
        </p:txBody>
      </p:sp>
    </p:spTree>
    <p:extLst>
      <p:ext uri="{BB962C8B-B14F-4D97-AF65-F5344CB8AC3E}">
        <p14:creationId xmlns:p14="http://schemas.microsoft.com/office/powerpoint/2010/main" val="101375130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C691C9-E4A6-4E25-B1D1-981A41F0D919}"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371440-B62D-47CD-8870-7E87AF23D35C}" type="slidenum">
              <a:rPr lang="en-GB">
                <a:latin typeface="Calibri" pitchFamily="34" charset="0"/>
              </a:rPr>
              <a:pPr>
                <a:defRPr/>
              </a:pPr>
              <a:t>‹#›</a:t>
            </a:fld>
            <a:endParaRPr lang="en-GB">
              <a:latin typeface="Calibri" pitchFamily="34" charset="0"/>
            </a:endParaRPr>
          </a:p>
        </p:txBody>
      </p:sp>
    </p:spTree>
    <p:extLst>
      <p:ext uri="{BB962C8B-B14F-4D97-AF65-F5344CB8AC3E}">
        <p14:creationId xmlns:p14="http://schemas.microsoft.com/office/powerpoint/2010/main" val="235327864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30D2128-3C27-4534-A7AA-F1BB903FA917}" type="datetimeFigureOut">
              <a:rPr lang="en-GB">
                <a:solidFill>
                  <a:prstClr val="black">
                    <a:tint val="75000"/>
                  </a:prstClr>
                </a:solidFill>
              </a:rPr>
              <a:pPr>
                <a:defRPr/>
              </a:pPr>
              <a:t>05/05/2016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2CDB93E-8CAF-46FC-82CB-66B56336C1C4}" type="slidenum">
              <a:rPr lang="en-GB">
                <a:latin typeface="Calibri" pitchFamily="34" charset="0"/>
              </a:rPr>
              <a:pPr>
                <a:defRPr/>
              </a:pPr>
              <a:t>‹#›</a:t>
            </a:fld>
            <a:endParaRPr lang="en-GB">
              <a:latin typeface="Calibri" pitchFamily="34" charset="0"/>
            </a:endParaRPr>
          </a:p>
        </p:txBody>
      </p:sp>
    </p:spTree>
    <p:extLst>
      <p:ext uri="{BB962C8B-B14F-4D97-AF65-F5344CB8AC3E}">
        <p14:creationId xmlns:p14="http://schemas.microsoft.com/office/powerpoint/2010/main" val="51493450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266928D-F43D-4703-AD3F-D704E7F4946E}" type="datetimeFigureOut">
              <a:rPr lang="en-US" smtClean="0">
                <a:solidFill>
                  <a:prstClr val="black">
                    <a:tint val="75000"/>
                  </a:prstClr>
                </a:solidFill>
                <a:latin typeface="Calibri"/>
              </a:rPr>
              <a:pPr fontAlgn="auto">
                <a:spcBef>
                  <a:spcPts val="0"/>
                </a:spcBef>
                <a:spcAft>
                  <a:spcPts val="0"/>
                </a:spcAft>
              </a:pPr>
              <a:t>5/5/2016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42A13DB-34E4-458B-B960-D2CFE6A522F7}"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03961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spcBef>
          <a:spcPct val="0"/>
        </a:spcBef>
        <a:buNone/>
        <a:defRPr sz="1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uk/imgres?imgurl=http://farm4.static.flickr.com/3091/3135999461_62ddb537b4.jpg&amp;imgrefurl=http://www.flickriver.com/photos/hari_singh/popular-interesting/&amp;usg=__Byl46fiLzCM7EKlndvlc1HtJ5wE=&amp;h=500&amp;w=412&amp;sz=79&amp;hl=en&amp;start=25&amp;zoom=1&amp;tbnid=uoPRhNl_q3kYAM:&amp;tbnh=130&amp;tbnw=107&amp;ei=opflUNP4LPHM0AX-xYDIAg&amp;prev=/search?q=yellow+sikh+symbol&amp;start=20&amp;um=1&amp;hl=en&amp;safe=active&amp;sa=N&amp;gbv=2&amp;tbm=isch&amp;um=1&amp;itbs=1" TargetMode="External"/><Relationship Id="rId13"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hyperlink" Target="//commons.wikimedia.org/wiki/File:Om.svg" TargetMode="External"/><Relationship Id="rId2" Type="http://schemas.openxmlformats.org/officeDocument/2006/relationships/hyperlink" Target="http://www.google.co.uk/imgres?imgurl=http://25.media.tumblr.com/tumblr_mbid38sgbD1rcdfpgo1_250.gif&amp;imgrefurl=http://www.tumblr.com/tagged/pink%20cross&amp;usg=__pNlsXSkPorOaVsM5gd7h3NEmN5w=&amp;h=240&amp;w=180&amp;sz=5&amp;hl=en&amp;start=19&amp;zoom=1&amp;tbnid=4sGeGdr1btDJ_M:&amp;tbnh=110&amp;tbnw=83&amp;ei=CJflUOfUMtCW0QWljIAo&amp;prev=/search?q=pink+cross&amp;um=1&amp;hl=en&amp;safe=active&amp;gbv=2&amp;tbm=isch&amp;um=1&amp;itbs=1" TargetMode="External"/><Relationship Id="rId1" Type="http://schemas.openxmlformats.org/officeDocument/2006/relationships/slideLayout" Target="../slideLayouts/slideLayout2.xml"/><Relationship Id="rId6" Type="http://schemas.openxmlformats.org/officeDocument/2006/relationships/hyperlink" Target="http://www.google.co.uk/imgres?imgurl=http://upload.wikimedia.org/wikipedia/commons/c/c2/Islam_symbol_plane2_green.png&amp;imgrefurl=http://ru.wikipedia.org/wiki/%D0%A4%D0%B0%D0%B9%D0%BB:Islam_symbol_plane2_green.png&amp;usg=__GbD9j7zbKWKYIL0rPYv3JQRANoI=&amp;h=500&amp;w=500&amp;sz=22&amp;hl=en&amp;start=9&amp;zoom=1&amp;tbnid=UcA7C91rgsI0YM:&amp;tbnh=130&amp;tbnw=130&amp;ei=gZflUN7lOKq20QW7wIDoCg&amp;prev=/search?q=green+muslim+symbol&amp;um=1&amp;hl=en&amp;safe=active&amp;gbv=2&amp;tbm=isch&amp;um=1&amp;itbs=1"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www.google.co.uk/imgres?imgurl=http://1.bp.blogspot.com/-D4dUbstIzA8/T4hIjqo4xKI/AAAAAAAAAFI/YmsDJPcryNQ/s1600/buddhist-symbol-dharma-wheel3.jpg&amp;imgrefurl=http://crystalhealer1.blogspot.com/2008_06_01_archive.html&amp;usg=__DQwkFmCaPNoQCZF0ad85SJrdvs0=&amp;h=1600&amp;w=1600&amp;sz=180&amp;hl=en&amp;start=19&amp;zoom=1&amp;tbnid=rqGt76HHchTRnM:&amp;tbnh=150&amp;tbnw=150&amp;ei=wZflUPiwB4-o0AXwnIG4BQ&amp;prev=/search?q=orange+buddhist+symbol&amp;um=1&amp;hl=en&amp;safe=active&amp;gbv=2&amp;tbm=isch&amp;um=1&amp;itbs=1" TargetMode="External"/><Relationship Id="rId4" Type="http://schemas.openxmlformats.org/officeDocument/2006/relationships/hyperlink" Target="http://www.google.co.uk/imgres?imgurl=http://upload.wikimedia.org/wikipedia/commons/thumb/3/3f/Israeli_blue_Star_of_David.png/208px-Israeli_blue_Star_of_David.png&amp;imgrefurl=http://answers.wikia.com/wiki/What_is_the_symbol_of_the_Jewish_religion_called&amp;usg=__n94bb88RE2A1AgSGKP3j-UXzGGY=&amp;h=240&amp;w=208&amp;sz=17&amp;hl=en&amp;start=10&amp;zoom=1&amp;tbnid=kjRYYcjxcj9xmM:&amp;tbnh=110&amp;tbnw=95&amp;ei=Z5flUMrXBOrI0QX3roGYDA&amp;prev=/search?q=blue+jewish+symbol&amp;um=1&amp;hl=en&amp;safe=active&amp;gbv=2&amp;tbm=isch&amp;um=1&amp;itbs=1" TargetMode="External"/><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upload.wikimedia.org/wikipedia/commons/0/08/Symbols-Venus-Mars-joined-together.png"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0.emf"/><Relationship Id="rId3" Type="http://schemas.openxmlformats.org/officeDocument/2006/relationships/image" Target="../media/image40.png"/><Relationship Id="rId7" Type="http://schemas.openxmlformats.org/officeDocument/2006/relationships/image" Target="../media/image44.emf"/><Relationship Id="rId12" Type="http://schemas.openxmlformats.org/officeDocument/2006/relationships/image" Target="../media/image49.emf"/><Relationship Id="rId2" Type="http://schemas.openxmlformats.org/officeDocument/2006/relationships/notesSlide" Target="../notesSlides/notesSlide10.xml"/><Relationship Id="rId16" Type="http://schemas.openxmlformats.org/officeDocument/2006/relationships/image" Target="../media/image53.emf"/><Relationship Id="rId1" Type="http://schemas.openxmlformats.org/officeDocument/2006/relationships/slideLayout" Target="../slideLayouts/slideLayout90.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5" Type="http://schemas.openxmlformats.org/officeDocument/2006/relationships/image" Target="../media/image5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 Id="rId14" Type="http://schemas.openxmlformats.org/officeDocument/2006/relationships/image" Target="../media/image51.emf"/></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143012" y="4175129"/>
            <a:ext cx="7252097" cy="2303463"/>
          </a:xfrm>
        </p:spPr>
        <p:txBody>
          <a:bodyPr/>
          <a:lstStyle/>
          <a:p>
            <a:pPr eaLnBrk="1" hangingPunct="1"/>
            <a:r>
              <a:rPr lang="en-GB" altLang="en-US" sz="2800" b="1" dirty="0" smtClean="0">
                <a:solidFill>
                  <a:schemeClr val="tx2"/>
                </a:solidFill>
              </a:rPr>
              <a:t>Gayan Perera</a:t>
            </a:r>
          </a:p>
          <a:p>
            <a:pPr eaLnBrk="1" hangingPunct="1"/>
            <a:r>
              <a:rPr lang="en-GB" altLang="en-US" dirty="0" smtClean="0"/>
              <a:t>Senior Analyst,</a:t>
            </a:r>
          </a:p>
          <a:p>
            <a:pPr eaLnBrk="1" hangingPunct="1"/>
            <a:r>
              <a:rPr lang="en-GB" altLang="en-US" dirty="0" smtClean="0"/>
              <a:t>Tri-borough Public Health,</a:t>
            </a:r>
          </a:p>
          <a:p>
            <a:pPr eaLnBrk="1" hangingPunct="1"/>
            <a:r>
              <a:rPr lang="en-GB" altLang="en-US" dirty="0" smtClean="0"/>
              <a:t>Westminster City Council</a:t>
            </a:r>
          </a:p>
          <a:p>
            <a:pPr eaLnBrk="1" hangingPunct="1"/>
            <a:r>
              <a:rPr lang="en-GB" altLang="en-US" u="sng" dirty="0" smtClean="0">
                <a:solidFill>
                  <a:schemeClr val="accent1"/>
                </a:solidFill>
              </a:rPr>
              <a:t>gperera@Westminster.gov.uk</a:t>
            </a:r>
          </a:p>
          <a:p>
            <a:pPr eaLnBrk="1" hangingPunct="1"/>
            <a:endParaRPr lang="en-GB" altLang="en-US" dirty="0" smtClean="0"/>
          </a:p>
        </p:txBody>
      </p:sp>
      <p:sp>
        <p:nvSpPr>
          <p:cNvPr id="4" name="Subtitle 2"/>
          <p:cNvSpPr txBox="1">
            <a:spLocks/>
          </p:cNvSpPr>
          <p:nvPr/>
        </p:nvSpPr>
        <p:spPr bwMode="auto">
          <a:xfrm>
            <a:off x="971599" y="692696"/>
            <a:ext cx="725209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GB" altLang="en-US" sz="4800" b="1" smtClean="0">
                <a:solidFill>
                  <a:srgbClr val="0099FF"/>
                </a:solidFill>
              </a:rPr>
              <a:t>Health and wellbeing strategy supportingh information</a:t>
            </a:r>
          </a:p>
          <a:p>
            <a:pPr eaLnBrk="1" hangingPunct="1"/>
            <a:r>
              <a:rPr lang="en-GB" altLang="en-US" sz="4800" b="1" smtClean="0">
                <a:solidFill>
                  <a:srgbClr val="FF0000"/>
                </a:solidFill>
              </a:rPr>
              <a:t>Hammersmith &amp; Fulham  </a:t>
            </a:r>
          </a:p>
          <a:p>
            <a:pPr eaLnBrk="1" hangingPunct="1"/>
            <a:r>
              <a:rPr lang="en-GB" altLang="en-US" sz="1800" b="1" smtClean="0">
                <a:solidFill>
                  <a:srgbClr val="FF0000"/>
                </a:solidFill>
              </a:rPr>
              <a:t>2016</a:t>
            </a:r>
            <a:endParaRPr lang="en-GB" altLang="en-US" sz="1800" dirty="0" smtClean="0">
              <a:solidFill>
                <a:srgbClr val="FF0000"/>
              </a:solidFill>
            </a:endParaRPr>
          </a:p>
        </p:txBody>
      </p:sp>
    </p:spTree>
    <p:extLst>
      <p:ext uri="{BB962C8B-B14F-4D97-AF65-F5344CB8AC3E}">
        <p14:creationId xmlns:p14="http://schemas.microsoft.com/office/powerpoint/2010/main" val="3871797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8373840"/>
              </p:ext>
            </p:extLst>
          </p:nvPr>
        </p:nvGraphicFramePr>
        <p:xfrm>
          <a:off x="1" y="285753"/>
          <a:ext cx="9036843" cy="5758980"/>
        </p:xfrm>
        <a:graphic>
          <a:graphicData uri="http://schemas.openxmlformats.org/drawingml/2006/table">
            <a:tbl>
              <a:tblPr firstRow="1" bandRow="1">
                <a:tableStyleId>{5C22544A-7EE6-4342-B048-85BDC9FD1C3A}</a:tableStyleId>
              </a:tblPr>
              <a:tblGrid>
                <a:gridCol w="1365632"/>
                <a:gridCol w="4502738"/>
                <a:gridCol w="3168473"/>
              </a:tblGrid>
              <a:tr h="453192">
                <a:tc>
                  <a:txBody>
                    <a:bodyPr/>
                    <a:lstStyle/>
                    <a:p>
                      <a:r>
                        <a:rPr lang="en-GB" sz="1800" b="1" dirty="0" smtClean="0"/>
                        <a:t>Gender</a:t>
                      </a:r>
                      <a:endParaRPr lang="en-GB" sz="1800" b="1" dirty="0"/>
                    </a:p>
                  </a:txBody>
                  <a:tcPr marL="91444" marR="91444" marT="45719" marB="45719">
                    <a:solidFill>
                      <a:schemeClr val="accent4">
                        <a:lumMod val="75000"/>
                      </a:schemeClr>
                    </a:solidFill>
                  </a:tcPr>
                </a:tc>
                <a:tc>
                  <a:txBody>
                    <a:bodyPr/>
                    <a:lstStyle/>
                    <a:p>
                      <a:r>
                        <a:rPr lang="en-GB" sz="1800" b="1" dirty="0" smtClean="0"/>
                        <a:t>Health status</a:t>
                      </a:r>
                      <a:endParaRPr lang="en-GB" sz="1800" b="1" dirty="0"/>
                    </a:p>
                  </a:txBody>
                  <a:tcPr marL="91444" marR="91444" marT="45719" marB="45719"/>
                </a:tc>
                <a:tc>
                  <a:txBody>
                    <a:bodyPr/>
                    <a:lstStyle/>
                    <a:p>
                      <a:r>
                        <a:rPr lang="en-GB" sz="1800" b="1" dirty="0" smtClean="0"/>
                        <a:t>Healthcare</a:t>
                      </a:r>
                      <a:r>
                        <a:rPr lang="en-GB" sz="1800" b="1" baseline="0" dirty="0" smtClean="0"/>
                        <a:t> access &amp; quality</a:t>
                      </a:r>
                      <a:endParaRPr lang="en-GB" sz="1800" b="1" dirty="0"/>
                    </a:p>
                  </a:txBody>
                  <a:tcPr marL="91444" marR="91444" marT="45719" marB="45719"/>
                </a:tc>
              </a:tr>
              <a:tr h="2762063">
                <a:tc>
                  <a:txBody>
                    <a:bodyPr/>
                    <a:lstStyle/>
                    <a:p>
                      <a:r>
                        <a:rPr lang="en-GB" sz="1800" b="1" dirty="0" smtClean="0">
                          <a:solidFill>
                            <a:schemeClr val="accent1">
                              <a:lumMod val="50000"/>
                            </a:schemeClr>
                          </a:solidFill>
                        </a:rPr>
                        <a:t>What do we know nationally?</a:t>
                      </a:r>
                      <a:endParaRPr lang="en-GB" sz="1800" b="1" dirty="0">
                        <a:solidFill>
                          <a:schemeClr val="accent1">
                            <a:lumMod val="50000"/>
                          </a:schemeClr>
                        </a:solidFill>
                      </a:endParaRPr>
                    </a:p>
                  </a:txBody>
                  <a:tcPr marL="91444" marR="91444" marT="45719" marB="45719">
                    <a:solidFill>
                      <a:schemeClr val="accent1">
                        <a:lumMod val="60000"/>
                        <a:lumOff val="40000"/>
                      </a:schemeClr>
                    </a:solidFill>
                  </a:tcPr>
                </a:tc>
                <a:tc>
                  <a:txBody>
                    <a:bodyPr/>
                    <a:lstStyle/>
                    <a:p>
                      <a:pPr>
                        <a:buFont typeface="Arial" pitchFamily="34" charset="0"/>
                        <a:buChar char="•"/>
                      </a:pPr>
                      <a:r>
                        <a:rPr lang="en-GB" sz="1800" dirty="0" smtClean="0">
                          <a:solidFill>
                            <a:schemeClr val="tx1">
                              <a:lumMod val="85000"/>
                              <a:lumOff val="15000"/>
                            </a:schemeClr>
                          </a:solidFill>
                        </a:rPr>
                        <a:t> Shorter life expectancy for men</a:t>
                      </a:r>
                    </a:p>
                    <a:p>
                      <a:pPr>
                        <a:buFont typeface="Arial" pitchFamily="34" charset="0"/>
                        <a:buChar char="•"/>
                      </a:pPr>
                      <a:r>
                        <a:rPr lang="en-GB" sz="1800" dirty="0" smtClean="0">
                          <a:solidFill>
                            <a:schemeClr val="tx1">
                              <a:lumMod val="85000"/>
                              <a:lumOff val="15000"/>
                            </a:schemeClr>
                          </a:solidFill>
                        </a:rPr>
                        <a:t> Higher levels of smoking</a:t>
                      </a:r>
                      <a:r>
                        <a:rPr lang="en-GB" sz="1800" baseline="0" dirty="0" smtClean="0">
                          <a:solidFill>
                            <a:schemeClr val="tx1">
                              <a:lumMod val="85000"/>
                              <a:lumOff val="15000"/>
                            </a:schemeClr>
                          </a:solidFill>
                        </a:rPr>
                        <a:t> and low fruit &amp; vegetable consumption among men</a:t>
                      </a:r>
                    </a:p>
                    <a:p>
                      <a:pPr>
                        <a:buFont typeface="Arial" pitchFamily="34" charset="0"/>
                        <a:buChar char="•"/>
                      </a:pPr>
                      <a:r>
                        <a:rPr lang="en-GB" sz="1800" baseline="0" dirty="0" smtClean="0">
                          <a:solidFill>
                            <a:schemeClr val="tx1">
                              <a:lumMod val="85000"/>
                              <a:lumOff val="15000"/>
                            </a:schemeClr>
                          </a:solidFill>
                        </a:rPr>
                        <a:t> Higher suicide rate among men</a:t>
                      </a:r>
                    </a:p>
                    <a:p>
                      <a:pPr>
                        <a:buFont typeface="Arial" pitchFamily="34" charset="0"/>
                        <a:buChar char="•"/>
                      </a:pPr>
                      <a:r>
                        <a:rPr lang="en-GB" sz="1800" baseline="0" dirty="0" smtClean="0">
                          <a:solidFill>
                            <a:schemeClr val="tx1">
                              <a:lumMod val="85000"/>
                              <a:lumOff val="15000"/>
                            </a:schemeClr>
                          </a:solidFill>
                        </a:rPr>
                        <a:t> Higher levels of substance abuse for men, including alcohol</a:t>
                      </a:r>
                    </a:p>
                    <a:p>
                      <a:pPr>
                        <a:buFont typeface="Arial" pitchFamily="34" charset="0"/>
                        <a:buChar char="•"/>
                      </a:pPr>
                      <a:r>
                        <a:rPr lang="en-GB" sz="1800" dirty="0" smtClean="0">
                          <a:solidFill>
                            <a:schemeClr val="tx1">
                              <a:lumMod val="85000"/>
                              <a:lumOff val="15000"/>
                            </a:schemeClr>
                          </a:solidFill>
                        </a:rPr>
                        <a:t> Higher common mental illness for women</a:t>
                      </a:r>
                    </a:p>
                    <a:p>
                      <a:pPr>
                        <a:buFont typeface="Arial" pitchFamily="34" charset="0"/>
                        <a:buChar char="•"/>
                      </a:pPr>
                      <a:r>
                        <a:rPr lang="en-GB" sz="1800" dirty="0" smtClean="0">
                          <a:solidFill>
                            <a:schemeClr val="tx1">
                              <a:lumMod val="85000"/>
                              <a:lumOff val="15000"/>
                            </a:schemeClr>
                          </a:solidFill>
                        </a:rPr>
                        <a:t> Lowe</a:t>
                      </a:r>
                      <a:r>
                        <a:rPr lang="en-GB" sz="1800" baseline="0" dirty="0" smtClean="0">
                          <a:solidFill>
                            <a:schemeClr val="tx1">
                              <a:lumMod val="85000"/>
                              <a:lumOff val="15000"/>
                            </a:schemeClr>
                          </a:solidFill>
                        </a:rPr>
                        <a:t>r levels of physical activity for women</a:t>
                      </a:r>
                    </a:p>
                    <a:p>
                      <a:pPr>
                        <a:buFont typeface="Arial" pitchFamily="34" charset="0"/>
                        <a:buChar char="•"/>
                      </a:pPr>
                      <a:r>
                        <a:rPr lang="en-GB" sz="1800" baseline="0" dirty="0" smtClean="0">
                          <a:solidFill>
                            <a:schemeClr val="tx1">
                              <a:lumMod val="85000"/>
                              <a:lumOff val="15000"/>
                            </a:schemeClr>
                          </a:solidFill>
                        </a:rPr>
                        <a:t> Violence against women</a:t>
                      </a:r>
                    </a:p>
                    <a:p>
                      <a:pPr>
                        <a:buFont typeface="Arial" pitchFamily="34" charset="0"/>
                        <a:buChar char="•"/>
                      </a:pPr>
                      <a:r>
                        <a:rPr lang="en-GB" sz="1800" baseline="0" dirty="0" smtClean="0">
                          <a:solidFill>
                            <a:schemeClr val="tx1">
                              <a:lumMod val="85000"/>
                              <a:lumOff val="15000"/>
                            </a:schemeClr>
                          </a:solidFill>
                        </a:rPr>
                        <a:t> Autism/ADHT  higher among boys</a:t>
                      </a:r>
                      <a:endParaRPr lang="en-GB" sz="1800" dirty="0">
                        <a:solidFill>
                          <a:schemeClr val="tx1">
                            <a:lumMod val="85000"/>
                            <a:lumOff val="15000"/>
                          </a:schemeClr>
                        </a:solidFill>
                      </a:endParaRPr>
                    </a:p>
                  </a:txBody>
                  <a:tcPr marL="91444" marR="91444" marT="45719" marB="45719"/>
                </a:tc>
                <a:tc>
                  <a:txBody>
                    <a:bodyPr/>
                    <a:lstStyle/>
                    <a:p>
                      <a:pPr>
                        <a:buFont typeface="Arial" pitchFamily="34" charset="0"/>
                        <a:buChar char="•"/>
                      </a:pPr>
                      <a:r>
                        <a:rPr lang="en-GB" sz="1800" kern="1200" dirty="0" smtClean="0">
                          <a:solidFill>
                            <a:schemeClr val="tx1">
                              <a:lumMod val="85000"/>
                              <a:lumOff val="15000"/>
                            </a:schemeClr>
                          </a:solidFill>
                          <a:latin typeface="+mn-lt"/>
                          <a:ea typeface="+mn-ea"/>
                          <a:cs typeface="+mn-cs"/>
                        </a:rPr>
                        <a:t> Lower use of GP services by men</a:t>
                      </a:r>
                    </a:p>
                    <a:p>
                      <a:pPr>
                        <a:buFont typeface="Arial" pitchFamily="34" charset="0"/>
                        <a:buChar char="•"/>
                      </a:pPr>
                      <a:r>
                        <a:rPr lang="en-GB" sz="1800" kern="1200" baseline="0" dirty="0" smtClean="0">
                          <a:solidFill>
                            <a:schemeClr val="tx1">
                              <a:lumMod val="85000"/>
                              <a:lumOff val="15000"/>
                            </a:schemeClr>
                          </a:solidFill>
                          <a:latin typeface="+mn-lt"/>
                          <a:ea typeface="+mn-ea"/>
                          <a:cs typeface="+mn-cs"/>
                        </a:rPr>
                        <a:t> Late presentation and diagnosis of cancer for men</a:t>
                      </a:r>
                      <a:endParaRPr lang="en-GB" sz="1800" kern="1200" dirty="0" smtClean="0">
                        <a:solidFill>
                          <a:schemeClr val="tx1">
                            <a:lumMod val="85000"/>
                            <a:lumOff val="15000"/>
                          </a:schemeClr>
                        </a:solidFill>
                        <a:latin typeface="+mn-lt"/>
                        <a:ea typeface="+mn-ea"/>
                        <a:cs typeface="+mn-cs"/>
                      </a:endParaRPr>
                    </a:p>
                  </a:txBody>
                  <a:tcPr marL="91444" marR="91444" marT="45719" marB="45719"/>
                </a:tc>
              </a:tr>
              <a:tr h="1008112">
                <a:tc>
                  <a:txBody>
                    <a:bodyPr/>
                    <a:lstStyle/>
                    <a:p>
                      <a:r>
                        <a:rPr lang="en-GB" sz="1800" b="1" dirty="0" smtClean="0">
                          <a:solidFill>
                            <a:schemeClr val="accent1">
                              <a:lumMod val="50000"/>
                            </a:schemeClr>
                          </a:solidFill>
                        </a:rPr>
                        <a:t>What do we know in H&amp;F</a:t>
                      </a:r>
                      <a:endParaRPr lang="en-GB" sz="1800" b="1" dirty="0">
                        <a:solidFill>
                          <a:schemeClr val="accent1">
                            <a:lumMod val="50000"/>
                          </a:schemeClr>
                        </a:solidFill>
                      </a:endParaRPr>
                    </a:p>
                  </a:txBody>
                  <a:tcPr marL="91444" marR="91444" marT="45719" marB="45719">
                    <a:solidFill>
                      <a:schemeClr val="accent1">
                        <a:lumMod val="60000"/>
                        <a:lumOff val="40000"/>
                      </a:schemeClr>
                    </a:solidFill>
                  </a:tcPr>
                </a:tc>
                <a:tc>
                  <a:txBody>
                    <a:bodyPr/>
                    <a:lstStyle/>
                    <a:p>
                      <a:pPr>
                        <a:buFont typeface="Arial" pitchFamily="34" charset="0"/>
                        <a:buChar char="•"/>
                      </a:pPr>
                      <a:r>
                        <a:rPr lang="en-GB" sz="1800" dirty="0" smtClean="0">
                          <a:solidFill>
                            <a:schemeClr val="tx1">
                              <a:lumMod val="85000"/>
                              <a:lumOff val="15000"/>
                            </a:schemeClr>
                          </a:solidFill>
                        </a:rPr>
                        <a:t>Same as above,</a:t>
                      </a:r>
                      <a:r>
                        <a:rPr lang="en-GB" sz="1800" baseline="0" dirty="0" smtClean="0">
                          <a:solidFill>
                            <a:schemeClr val="tx1">
                              <a:lumMod val="85000"/>
                              <a:lumOff val="15000"/>
                            </a:schemeClr>
                          </a:solidFill>
                        </a:rPr>
                        <a:t> although little information around lifestyles (outside Westminster) and violence against women</a:t>
                      </a:r>
                    </a:p>
                  </a:txBody>
                  <a:tcPr marL="91444" marR="91444" marT="45719" marB="45719"/>
                </a:tc>
                <a:tc>
                  <a:txBody>
                    <a:bodyPr/>
                    <a:lstStyle/>
                    <a:p>
                      <a:pPr>
                        <a:buFont typeface="Arial" pitchFamily="34" charset="0"/>
                        <a:buChar char="•"/>
                      </a:pPr>
                      <a:r>
                        <a:rPr lang="en-GB" sz="1800" b="0" baseline="0" dirty="0" smtClean="0">
                          <a:solidFill>
                            <a:schemeClr val="tx1">
                              <a:lumMod val="85000"/>
                              <a:lumOff val="15000"/>
                            </a:schemeClr>
                          </a:solidFill>
                        </a:rPr>
                        <a:t>Smoking cessation among older smokers</a:t>
                      </a:r>
                    </a:p>
                    <a:p>
                      <a:pPr>
                        <a:buFont typeface="Arial" pitchFamily="34" charset="0"/>
                        <a:buChar char="•"/>
                      </a:pPr>
                      <a:r>
                        <a:rPr lang="en-GB" sz="1800" b="0" baseline="0" dirty="0" smtClean="0">
                          <a:solidFill>
                            <a:schemeClr val="tx1">
                              <a:lumMod val="85000"/>
                              <a:lumOff val="15000"/>
                            </a:schemeClr>
                          </a:solidFill>
                        </a:rPr>
                        <a:t>Late presentation for cancer</a:t>
                      </a:r>
                      <a:endParaRPr lang="en-GB" sz="1800" b="0" dirty="0" smtClean="0">
                        <a:solidFill>
                          <a:schemeClr val="tx1">
                            <a:lumMod val="85000"/>
                            <a:lumOff val="15000"/>
                          </a:schemeClr>
                        </a:solidFill>
                      </a:endParaRPr>
                    </a:p>
                  </a:txBody>
                  <a:tcPr marL="91444" marR="91444" marT="45719" marB="45719"/>
                </a:tc>
              </a:tr>
              <a:tr h="1310617">
                <a:tc>
                  <a:txBody>
                    <a:bodyPr/>
                    <a:lstStyle/>
                    <a:p>
                      <a:r>
                        <a:rPr lang="en-GB" sz="1800" b="1" dirty="0" smtClean="0">
                          <a:solidFill>
                            <a:schemeClr val="accent1">
                              <a:lumMod val="50000"/>
                            </a:schemeClr>
                          </a:solidFill>
                        </a:rPr>
                        <a:t>GAPS</a:t>
                      </a:r>
                      <a:endParaRPr lang="en-GB" sz="1800" b="1" dirty="0">
                        <a:solidFill>
                          <a:schemeClr val="accent1">
                            <a:lumMod val="50000"/>
                          </a:schemeClr>
                        </a:solidFill>
                      </a:endParaRPr>
                    </a:p>
                  </a:txBody>
                  <a:tcPr marL="91444" marR="91444" marT="45719" marB="45719">
                    <a:solidFill>
                      <a:schemeClr val="accent1">
                        <a:lumMod val="60000"/>
                        <a:lumOff val="40000"/>
                      </a:schemeClr>
                    </a:solidFill>
                  </a:tcPr>
                </a:tc>
                <a:tc>
                  <a:txBody>
                    <a:bodyPr/>
                    <a:lstStyle/>
                    <a:p>
                      <a:pPr>
                        <a:buFont typeface="Arial" pitchFamily="34" charset="0"/>
                        <a:buChar char="•"/>
                      </a:pPr>
                      <a:r>
                        <a:rPr lang="en-GB" sz="1800" dirty="0" smtClean="0">
                          <a:solidFill>
                            <a:schemeClr val="tx1">
                              <a:lumMod val="85000"/>
                              <a:lumOff val="15000"/>
                            </a:schemeClr>
                          </a:solidFill>
                        </a:rPr>
                        <a:t> </a:t>
                      </a:r>
                      <a:r>
                        <a:rPr lang="en-GB" sz="1800" kern="1200" baseline="0" dirty="0" smtClean="0">
                          <a:solidFill>
                            <a:schemeClr val="tx1">
                              <a:lumMod val="85000"/>
                              <a:lumOff val="15000"/>
                            </a:schemeClr>
                          </a:solidFill>
                          <a:latin typeface="+mn-lt"/>
                          <a:ea typeface="+mn-ea"/>
                          <a:cs typeface="+mn-cs"/>
                        </a:rPr>
                        <a:t>Gender collected routinely, so good understanding of health status by  gender</a:t>
                      </a:r>
                    </a:p>
                    <a:p>
                      <a:pPr>
                        <a:buFont typeface="Arial" pitchFamily="34" charset="0"/>
                        <a:buChar char="•"/>
                      </a:pPr>
                      <a:r>
                        <a:rPr lang="en-GB" sz="1800" kern="1200" baseline="0" dirty="0" smtClean="0">
                          <a:solidFill>
                            <a:schemeClr val="tx1">
                              <a:lumMod val="85000"/>
                              <a:lumOff val="15000"/>
                            </a:schemeClr>
                          </a:solidFill>
                          <a:latin typeface="+mn-lt"/>
                          <a:ea typeface="+mn-ea"/>
                          <a:cs typeface="+mn-cs"/>
                        </a:rPr>
                        <a:t> Data no consistently available from General Practice</a:t>
                      </a:r>
                    </a:p>
                    <a:p>
                      <a:pPr>
                        <a:buFont typeface="Arial" pitchFamily="34" charset="0"/>
                        <a:buChar char="•"/>
                      </a:pPr>
                      <a:endParaRPr lang="en-GB" sz="1800" kern="1200" baseline="0" dirty="0" smtClean="0">
                        <a:solidFill>
                          <a:schemeClr val="tx1">
                            <a:lumMod val="85000"/>
                            <a:lumOff val="15000"/>
                          </a:schemeClr>
                        </a:solidFill>
                        <a:latin typeface="+mn-lt"/>
                        <a:ea typeface="+mn-ea"/>
                        <a:cs typeface="+mn-cs"/>
                      </a:endParaRPr>
                    </a:p>
                  </a:txBody>
                  <a:tcPr marL="91444" marR="91444" marT="45719" marB="45719"/>
                </a:tc>
                <a:tc>
                  <a:txBody>
                    <a:bodyPr/>
                    <a:lstStyle/>
                    <a:p>
                      <a:pPr>
                        <a:buFont typeface="Arial" pitchFamily="34" charset="0"/>
                        <a:buChar char="•"/>
                      </a:pPr>
                      <a:r>
                        <a:rPr lang="en-GB" sz="1800" dirty="0" smtClean="0">
                          <a:solidFill>
                            <a:schemeClr val="tx1">
                              <a:lumMod val="85000"/>
                              <a:lumOff val="15000"/>
                            </a:schemeClr>
                          </a:solidFill>
                        </a:rPr>
                        <a:t> Good recording of</a:t>
                      </a:r>
                      <a:r>
                        <a:rPr lang="en-GB" sz="1800" baseline="0" dirty="0" smtClean="0">
                          <a:solidFill>
                            <a:schemeClr val="tx1">
                              <a:lumMod val="85000"/>
                              <a:lumOff val="15000"/>
                            </a:schemeClr>
                          </a:solidFill>
                        </a:rPr>
                        <a:t> gender, but lack or routine analysis around level of access across range of services commissioned</a:t>
                      </a:r>
                      <a:endParaRPr lang="en-GB" sz="1800" dirty="0">
                        <a:solidFill>
                          <a:schemeClr val="tx1">
                            <a:lumMod val="85000"/>
                            <a:lumOff val="15000"/>
                          </a:schemeClr>
                        </a:solidFill>
                      </a:endParaRPr>
                    </a:p>
                  </a:txBody>
                  <a:tcPr marL="91444" marR="91444" marT="45719" marB="45719"/>
                </a:tc>
              </a:tr>
            </a:tbl>
          </a:graphicData>
        </a:graphic>
      </p:graphicFrame>
    </p:spTree>
    <p:extLst>
      <p:ext uri="{BB962C8B-B14F-4D97-AF65-F5344CB8AC3E}">
        <p14:creationId xmlns:p14="http://schemas.microsoft.com/office/powerpoint/2010/main" val="343875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404813"/>
            <a:ext cx="8243888" cy="1039812"/>
          </a:xfrm>
        </p:spPr>
        <p:txBody>
          <a:bodyPr/>
          <a:lstStyle/>
          <a:p>
            <a:pPr eaLnBrk="1" fontAlgn="auto" hangingPunct="1">
              <a:spcAft>
                <a:spcPts val="0"/>
              </a:spcAft>
              <a:defRPr/>
            </a:pPr>
            <a:r>
              <a:rPr lang="en-GB" sz="2800" dirty="0" smtClean="0">
                <a:solidFill>
                  <a:schemeClr val="accent1">
                    <a:lumMod val="75000"/>
                  </a:schemeClr>
                </a:solidFill>
              </a:rPr>
              <a:t>Number of Family Breakdowns</a:t>
            </a:r>
            <a:endParaRPr lang="en-GB" sz="2800" dirty="0">
              <a:solidFill>
                <a:schemeClr val="accent1">
                  <a:lumMod val="75000"/>
                </a:schemeClr>
              </a:solidFill>
            </a:endParaRPr>
          </a:p>
        </p:txBody>
      </p:sp>
      <p:sp>
        <p:nvSpPr>
          <p:cNvPr id="5" name="TextBox 4"/>
          <p:cNvSpPr txBox="1"/>
          <p:nvPr/>
        </p:nvSpPr>
        <p:spPr>
          <a:xfrm>
            <a:off x="395536" y="1124744"/>
            <a:ext cx="8353425" cy="738664"/>
          </a:xfrm>
          <a:prstGeom prst="rect">
            <a:avLst/>
          </a:prstGeom>
          <a:ln w="57150"/>
        </p:spPr>
        <p:style>
          <a:lnRef idx="2">
            <a:schemeClr val="dk1"/>
          </a:lnRef>
          <a:fillRef idx="1">
            <a:schemeClr val="lt1"/>
          </a:fillRef>
          <a:effectRef idx="0">
            <a:schemeClr val="dk1"/>
          </a:effectRef>
          <a:fontRef idx="minor">
            <a:schemeClr val="dk1"/>
          </a:fontRef>
        </p:style>
        <p:txBody>
          <a:bodyPr>
            <a:spAutoFit/>
          </a:bodyPr>
          <a:lstStyle/>
          <a:p>
            <a:pPr marL="114300" algn="ctr" fontAlgn="auto">
              <a:spcBef>
                <a:spcPts val="0"/>
              </a:spcBef>
              <a:spcAft>
                <a:spcPts val="0"/>
              </a:spcAft>
              <a:defRPr/>
            </a:pPr>
            <a:r>
              <a:rPr lang="en-GB" sz="1400" dirty="0"/>
              <a:t>Little data is gathered around the number of family breakdowns and adoptions in the CWHH </a:t>
            </a:r>
            <a:r>
              <a:rPr lang="en-GB" sz="1400" dirty="0" smtClean="0"/>
              <a:t> s area. The 2011 Census identifies </a:t>
            </a:r>
            <a:r>
              <a:rPr lang="en-GB" sz="1400" b="1" dirty="0" smtClean="0"/>
              <a:t>10.3% of the local adult population as separated or divorced, </a:t>
            </a:r>
            <a:r>
              <a:rPr lang="en-GB" sz="1400" dirty="0" smtClean="0"/>
              <a:t>which is lower than the London and national averages</a:t>
            </a:r>
            <a:endParaRPr lang="en-GB" sz="1400" dirty="0"/>
          </a:p>
        </p:txBody>
      </p:sp>
      <p:pic>
        <p:nvPicPr>
          <p:cNvPr id="22532" name="Picture 2" descr="http://www.majorfamilylaw.co.uk/wp-content/uploads/2012/03/divorce-pic1.jpg"/>
          <p:cNvPicPr>
            <a:picLocks noChangeAspect="1" noChangeArrowheads="1"/>
          </p:cNvPicPr>
          <p:nvPr/>
        </p:nvPicPr>
        <p:blipFill>
          <a:blip r:embed="rId2" cstate="print"/>
          <a:srcRect/>
          <a:stretch>
            <a:fillRect/>
          </a:stretch>
        </p:blipFill>
        <p:spPr bwMode="auto">
          <a:xfrm>
            <a:off x="2987675" y="2212979"/>
            <a:ext cx="3133725" cy="4238625"/>
          </a:xfrm>
          <a:prstGeom prst="rect">
            <a:avLst/>
          </a:prstGeom>
          <a:noFill/>
          <a:ln w="9525">
            <a:noFill/>
            <a:miter lim="800000"/>
            <a:headEnd/>
            <a:tailEnd/>
          </a:ln>
        </p:spPr>
      </p:pic>
      <p:sp>
        <p:nvSpPr>
          <p:cNvPr id="13" name="TextBox 12"/>
          <p:cNvSpPr txBox="1"/>
          <p:nvPr/>
        </p:nvSpPr>
        <p:spPr>
          <a:xfrm>
            <a:off x="6300788" y="2257426"/>
            <a:ext cx="2447925" cy="4093428"/>
          </a:xfrm>
          <a:prstGeom prst="rect">
            <a:avLst/>
          </a:prstGeom>
          <a:ln w="57150"/>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GB" sz="1300" dirty="0"/>
              <a:t>The number of adoptions in England and Wales in 2011 was 4,734, an increase of 6 per cent since 2010 when there were 4,481 adoptions.</a:t>
            </a:r>
          </a:p>
          <a:p>
            <a:pPr algn="ctr" fontAlgn="auto">
              <a:spcBef>
                <a:spcPts val="0"/>
              </a:spcBef>
              <a:spcAft>
                <a:spcPts val="0"/>
              </a:spcAft>
              <a:defRPr/>
            </a:pPr>
            <a:endParaRPr lang="en-GB" sz="1300" dirty="0"/>
          </a:p>
          <a:p>
            <a:pPr algn="ctr" fontAlgn="auto">
              <a:spcBef>
                <a:spcPts val="0"/>
              </a:spcBef>
              <a:spcAft>
                <a:spcPts val="0"/>
              </a:spcAft>
              <a:defRPr/>
            </a:pPr>
            <a:endParaRPr lang="en-GB" sz="1300" dirty="0"/>
          </a:p>
          <a:p>
            <a:pPr algn="ctr" fontAlgn="auto">
              <a:spcBef>
                <a:spcPts val="0"/>
              </a:spcBef>
              <a:spcAft>
                <a:spcPts val="0"/>
              </a:spcAft>
              <a:defRPr/>
            </a:pPr>
            <a:r>
              <a:rPr lang="en-GB" sz="1300" dirty="0"/>
              <a:t>In 2011, most children adopted (62%) were aged between one and four years, rising from 58% in 2010.</a:t>
            </a:r>
          </a:p>
          <a:p>
            <a:pPr algn="ctr" fontAlgn="auto">
              <a:spcBef>
                <a:spcPts val="0"/>
              </a:spcBef>
              <a:spcAft>
                <a:spcPts val="0"/>
              </a:spcAft>
              <a:defRPr/>
            </a:pPr>
            <a:endParaRPr lang="en-GB" sz="1300" dirty="0"/>
          </a:p>
          <a:p>
            <a:pPr algn="ctr" fontAlgn="auto">
              <a:spcBef>
                <a:spcPts val="0"/>
              </a:spcBef>
              <a:spcAft>
                <a:spcPts val="0"/>
              </a:spcAft>
              <a:defRPr/>
            </a:pPr>
            <a:endParaRPr lang="en-GB" sz="1300" dirty="0"/>
          </a:p>
          <a:p>
            <a:pPr algn="ctr" fontAlgn="auto">
              <a:spcBef>
                <a:spcPts val="0"/>
              </a:spcBef>
              <a:spcAft>
                <a:spcPts val="0"/>
              </a:spcAft>
              <a:defRPr/>
            </a:pPr>
            <a:r>
              <a:rPr lang="en-GB" sz="1300" dirty="0"/>
              <a:t>The percentage of children adopted who were born outside of marriage increased slightly to 82% in 2011, up from 80% in 2010.</a:t>
            </a:r>
          </a:p>
          <a:p>
            <a:pPr algn="ctr" fontAlgn="auto">
              <a:spcBef>
                <a:spcPts val="0"/>
              </a:spcBef>
              <a:spcAft>
                <a:spcPts val="0"/>
              </a:spcAft>
              <a:defRPr/>
            </a:pPr>
            <a:endParaRPr lang="en-GB" sz="1300" dirty="0"/>
          </a:p>
        </p:txBody>
      </p:sp>
      <p:sp>
        <p:nvSpPr>
          <p:cNvPr id="12" name="TextBox 11"/>
          <p:cNvSpPr txBox="1"/>
          <p:nvPr/>
        </p:nvSpPr>
        <p:spPr>
          <a:xfrm>
            <a:off x="395288" y="2276476"/>
            <a:ext cx="2447925" cy="4493538"/>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GB" sz="1300" dirty="0"/>
              <a:t>The number of  divorces in England and Wales in 2011 was  117,588, a decrease of 1.7% since 2010 , when  there were 11,589 divorces</a:t>
            </a:r>
          </a:p>
          <a:p>
            <a:pPr algn="ctr" fontAlgn="auto">
              <a:spcBef>
                <a:spcPts val="0"/>
              </a:spcBef>
              <a:spcAft>
                <a:spcPts val="0"/>
              </a:spcAft>
              <a:defRPr/>
            </a:pPr>
            <a:endParaRPr lang="en-GB" sz="1300" dirty="0"/>
          </a:p>
          <a:p>
            <a:pPr algn="ctr" fontAlgn="auto">
              <a:spcBef>
                <a:spcPts val="0"/>
              </a:spcBef>
              <a:spcAft>
                <a:spcPts val="0"/>
              </a:spcAft>
              <a:defRPr/>
            </a:pPr>
            <a:r>
              <a:rPr lang="en-GB" sz="1300" dirty="0"/>
              <a:t>In 2011, 10.8% people divorced per thousand married population compared with 12.9% in 2001.</a:t>
            </a:r>
          </a:p>
          <a:p>
            <a:pPr algn="ctr" fontAlgn="auto">
              <a:spcBef>
                <a:spcPts val="0"/>
              </a:spcBef>
              <a:spcAft>
                <a:spcPts val="0"/>
              </a:spcAft>
              <a:defRPr/>
            </a:pPr>
            <a:endParaRPr lang="en-GB" sz="1300" dirty="0"/>
          </a:p>
          <a:p>
            <a:pPr algn="ctr" fontAlgn="auto">
              <a:spcBef>
                <a:spcPts val="0"/>
              </a:spcBef>
              <a:spcAft>
                <a:spcPts val="0"/>
              </a:spcAft>
              <a:defRPr/>
            </a:pPr>
            <a:r>
              <a:rPr lang="en-GB" sz="1300" dirty="0"/>
              <a:t>The number of divorces in 2011 was highest among men and women aged 40  to 44. Based on marriage, divorce and mortality statistics for 2010, it is  estimated that  the  percentage of marriages ending in divorce is 42% compared with 45% in 2005.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solidFill>
                  <a:schemeClr val="accent1">
                    <a:lumMod val="75000"/>
                  </a:schemeClr>
                </a:solidFill>
              </a:rPr>
              <a:t>Race  Ethnicity  and nationality</a:t>
            </a:r>
            <a:endParaRPr lang="en-GB" dirty="0">
              <a:solidFill>
                <a:schemeClr val="accent1">
                  <a:lumMod val="75000"/>
                </a:schemeClr>
              </a:solidFill>
            </a:endParaRPr>
          </a:p>
        </p:txBody>
      </p:sp>
      <p:graphicFrame>
        <p:nvGraphicFramePr>
          <p:cNvPr id="6" name="Content Placeholder 5"/>
          <p:cNvGraphicFramePr>
            <a:graphicFrameLocks noGrp="1"/>
          </p:cNvGraphicFramePr>
          <p:nvPr>
            <p:ph idx="1"/>
          </p:nvPr>
        </p:nvGraphicFramePr>
        <p:xfrm>
          <a:off x="115888" y="1571626"/>
          <a:ext cx="3592016" cy="2214917"/>
        </p:xfrm>
        <a:graphic>
          <a:graphicData uri="http://schemas.openxmlformats.org/drawingml/2006/table">
            <a:tbl>
              <a:tblPr firstRow="1" bandRow="1">
                <a:tableStyleId>{5C22544A-7EE6-4342-B048-85BDC9FD1C3A}</a:tableStyleId>
              </a:tblPr>
              <a:tblGrid>
                <a:gridCol w="1578310"/>
                <a:gridCol w="1005594"/>
                <a:gridCol w="1008112"/>
              </a:tblGrid>
              <a:tr h="365871">
                <a:tc>
                  <a:txBody>
                    <a:bodyPr/>
                    <a:lstStyle/>
                    <a:p>
                      <a:pPr algn="ctr"/>
                      <a:r>
                        <a:rPr lang="en-GB" sz="1800" dirty="0" smtClean="0"/>
                        <a:t> </a:t>
                      </a:r>
                      <a:endParaRPr lang="en-GB" sz="1800" dirty="0"/>
                    </a:p>
                  </a:txBody>
                  <a:tcPr marL="91423" marR="91423" marT="45734" marB="45734"/>
                </a:tc>
                <a:tc>
                  <a:txBody>
                    <a:bodyPr/>
                    <a:lstStyle/>
                    <a:p>
                      <a:pPr algn="ctr"/>
                      <a:r>
                        <a:rPr lang="en-GB" sz="1100" dirty="0" smtClean="0"/>
                        <a:t>H&amp;F   area</a:t>
                      </a:r>
                      <a:endParaRPr lang="en-GB" sz="1100" dirty="0"/>
                    </a:p>
                  </a:txBody>
                  <a:tcPr marL="91423" marR="91423" marT="45734" marB="45734"/>
                </a:tc>
                <a:tc>
                  <a:txBody>
                    <a:bodyPr/>
                    <a:lstStyle/>
                    <a:p>
                      <a:pPr algn="ctr"/>
                      <a:r>
                        <a:rPr lang="en-GB" sz="1100" dirty="0" smtClean="0"/>
                        <a:t>London</a:t>
                      </a:r>
                      <a:endParaRPr lang="en-GB" sz="1100" dirty="0"/>
                    </a:p>
                  </a:txBody>
                  <a:tcPr marL="91423" marR="91423" marT="45734" marB="45734"/>
                </a:tc>
              </a:tr>
              <a:tr h="350507">
                <a:tc>
                  <a:txBody>
                    <a:bodyPr/>
                    <a:lstStyle/>
                    <a:p>
                      <a:pPr algn="ctr"/>
                      <a:r>
                        <a:rPr lang="en-GB" sz="1200" dirty="0" smtClean="0"/>
                        <a:t>White  British</a:t>
                      </a:r>
                      <a:endParaRPr lang="en-GB" sz="1200" dirty="0"/>
                    </a:p>
                  </a:txBody>
                  <a:tcPr marL="91423" marR="91423" marT="45734" marB="45734"/>
                </a:tc>
                <a:tc>
                  <a:txBody>
                    <a:bodyPr/>
                    <a:lstStyle/>
                    <a:p>
                      <a:pPr algn="ctr"/>
                      <a:r>
                        <a:rPr lang="en-GB" sz="1200" dirty="0" smtClean="0"/>
                        <a:t>58%</a:t>
                      </a:r>
                      <a:endParaRPr lang="en-GB" sz="1200" dirty="0"/>
                    </a:p>
                  </a:txBody>
                  <a:tcPr marL="91423" marR="91423" marT="45734" marB="45734"/>
                </a:tc>
                <a:tc>
                  <a:txBody>
                    <a:bodyPr/>
                    <a:lstStyle/>
                    <a:p>
                      <a:pPr algn="ctr"/>
                      <a:r>
                        <a:rPr lang="en-GB" sz="1200" dirty="0" smtClean="0"/>
                        <a:t>60%</a:t>
                      </a:r>
                      <a:endParaRPr lang="en-GB" sz="1200" dirty="0"/>
                    </a:p>
                  </a:txBody>
                  <a:tcPr marL="91423" marR="91423" marT="45734" marB="45734"/>
                </a:tc>
              </a:tr>
              <a:tr h="325217">
                <a:tc>
                  <a:txBody>
                    <a:bodyPr/>
                    <a:lstStyle/>
                    <a:p>
                      <a:pPr algn="ctr"/>
                      <a:r>
                        <a:rPr lang="en-GB" sz="1200" dirty="0" smtClean="0"/>
                        <a:t>White  Other</a:t>
                      </a:r>
                      <a:endParaRPr lang="en-GB" sz="1200" dirty="0"/>
                    </a:p>
                  </a:txBody>
                  <a:tcPr marL="91423" marR="91423" marT="45734" marB="45734"/>
                </a:tc>
                <a:tc>
                  <a:txBody>
                    <a:bodyPr/>
                    <a:lstStyle/>
                    <a:p>
                      <a:pPr algn="ctr"/>
                      <a:r>
                        <a:rPr lang="en-GB" sz="1200" dirty="0" smtClean="0"/>
                        <a:t>20%</a:t>
                      </a:r>
                      <a:endParaRPr lang="en-GB" sz="1200" dirty="0"/>
                    </a:p>
                  </a:txBody>
                  <a:tcPr marL="91423" marR="91423" marT="45734" marB="45734"/>
                </a:tc>
                <a:tc>
                  <a:txBody>
                    <a:bodyPr/>
                    <a:lstStyle/>
                    <a:p>
                      <a:pPr algn="ctr"/>
                      <a:r>
                        <a:rPr lang="en-GB" sz="1200" dirty="0" smtClean="0"/>
                        <a:t>11%</a:t>
                      </a:r>
                      <a:endParaRPr lang="en-GB" sz="1200" dirty="0"/>
                    </a:p>
                  </a:txBody>
                  <a:tcPr marL="91423" marR="91423" marT="45734" marB="45734"/>
                </a:tc>
              </a:tr>
              <a:tr h="288119">
                <a:tc>
                  <a:txBody>
                    <a:bodyPr/>
                    <a:lstStyle/>
                    <a:p>
                      <a:pPr algn="ctr"/>
                      <a:r>
                        <a:rPr lang="en-GB" sz="1200" dirty="0" smtClean="0"/>
                        <a:t>Black  </a:t>
                      </a:r>
                      <a:endParaRPr lang="en-GB" sz="1200" dirty="0"/>
                    </a:p>
                  </a:txBody>
                  <a:tcPr marL="91423" marR="91423" marT="45734" marB="45734"/>
                </a:tc>
                <a:tc>
                  <a:txBody>
                    <a:bodyPr/>
                    <a:lstStyle/>
                    <a:p>
                      <a:pPr algn="ctr"/>
                      <a:r>
                        <a:rPr lang="en-GB" sz="1200" dirty="0" smtClean="0"/>
                        <a:t>11%</a:t>
                      </a:r>
                      <a:endParaRPr lang="en-GB" sz="1200" dirty="0"/>
                    </a:p>
                  </a:txBody>
                  <a:tcPr marL="91423" marR="91423" marT="45734" marB="45734"/>
                </a:tc>
                <a:tc>
                  <a:txBody>
                    <a:bodyPr/>
                    <a:lstStyle/>
                    <a:p>
                      <a:pPr algn="ctr"/>
                      <a:r>
                        <a:rPr lang="en-GB" sz="1200" dirty="0" smtClean="0"/>
                        <a:t>11%</a:t>
                      </a:r>
                      <a:endParaRPr lang="en-GB" sz="1200" dirty="0"/>
                    </a:p>
                  </a:txBody>
                  <a:tcPr marL="91423" marR="91423" marT="45734" marB="45734"/>
                </a:tc>
              </a:tr>
              <a:tr h="274403">
                <a:tc>
                  <a:txBody>
                    <a:bodyPr/>
                    <a:lstStyle/>
                    <a:p>
                      <a:pPr algn="ctr"/>
                      <a:r>
                        <a:rPr lang="en-GB" sz="1200" dirty="0" smtClean="0"/>
                        <a:t>Asian  </a:t>
                      </a:r>
                      <a:endParaRPr lang="en-GB" sz="1200" dirty="0"/>
                    </a:p>
                  </a:txBody>
                  <a:tcPr marL="91423" marR="91423" marT="45734" marB="45734"/>
                </a:tc>
                <a:tc>
                  <a:txBody>
                    <a:bodyPr/>
                    <a:lstStyle/>
                    <a:p>
                      <a:pPr algn="ctr"/>
                      <a:r>
                        <a:rPr lang="en-GB" sz="1200" dirty="0" smtClean="0"/>
                        <a:t>5%</a:t>
                      </a:r>
                      <a:endParaRPr lang="en-GB" sz="1200" dirty="0"/>
                    </a:p>
                  </a:txBody>
                  <a:tcPr marL="91423" marR="91423" marT="45734" marB="45734"/>
                </a:tc>
                <a:tc>
                  <a:txBody>
                    <a:bodyPr/>
                    <a:lstStyle/>
                    <a:p>
                      <a:pPr algn="ctr"/>
                      <a:r>
                        <a:rPr lang="en-GB" sz="1200" dirty="0" smtClean="0"/>
                        <a:t>13%</a:t>
                      </a:r>
                      <a:endParaRPr lang="en-GB" sz="1200" dirty="0"/>
                    </a:p>
                  </a:txBody>
                  <a:tcPr marL="91423" marR="91423" marT="45734" marB="45734"/>
                </a:tc>
              </a:tr>
              <a:tr h="336397">
                <a:tc>
                  <a:txBody>
                    <a:bodyPr/>
                    <a:lstStyle/>
                    <a:p>
                      <a:pPr algn="ctr"/>
                      <a:r>
                        <a:rPr lang="en-GB" sz="1200" dirty="0" smtClean="0"/>
                        <a:t>Other/Mixed</a:t>
                      </a:r>
                      <a:endParaRPr lang="en-GB" sz="1200" dirty="0"/>
                    </a:p>
                  </a:txBody>
                  <a:tcPr marL="91423" marR="91423" marT="45734" marB="45734"/>
                </a:tc>
                <a:tc>
                  <a:txBody>
                    <a:bodyPr/>
                    <a:lstStyle/>
                    <a:p>
                      <a:pPr algn="ctr"/>
                      <a:r>
                        <a:rPr lang="en-GB" sz="1200" dirty="0" smtClean="0"/>
                        <a:t>6%</a:t>
                      </a:r>
                      <a:endParaRPr lang="en-GB" sz="1200" dirty="0"/>
                    </a:p>
                  </a:txBody>
                  <a:tcPr marL="91423" marR="91423" marT="45734" marB="45734"/>
                </a:tc>
                <a:tc>
                  <a:txBody>
                    <a:bodyPr/>
                    <a:lstStyle/>
                    <a:p>
                      <a:pPr algn="ctr"/>
                      <a:r>
                        <a:rPr lang="en-GB" sz="1200" dirty="0" smtClean="0"/>
                        <a:t>5%</a:t>
                      </a:r>
                      <a:endParaRPr lang="en-GB" sz="1200" dirty="0"/>
                    </a:p>
                  </a:txBody>
                  <a:tcPr marL="91423" marR="91423" marT="45734" marB="45734"/>
                </a:tc>
              </a:tr>
              <a:tr h="274403">
                <a:tc>
                  <a:txBody>
                    <a:bodyPr/>
                    <a:lstStyle/>
                    <a:p>
                      <a:pPr algn="ctr"/>
                      <a:r>
                        <a:rPr lang="en-GB" sz="1200" dirty="0" smtClean="0"/>
                        <a:t>BME</a:t>
                      </a:r>
                      <a:endParaRPr lang="en-GB" sz="1200" dirty="0"/>
                    </a:p>
                  </a:txBody>
                  <a:tcPr marL="91423" marR="91423" marT="45734" marB="45734"/>
                </a:tc>
                <a:tc>
                  <a:txBody>
                    <a:bodyPr/>
                    <a:lstStyle/>
                    <a:p>
                      <a:pPr algn="ctr"/>
                      <a:r>
                        <a:rPr lang="en-GB" sz="1200" dirty="0" smtClean="0"/>
                        <a:t>22%</a:t>
                      </a:r>
                      <a:endParaRPr lang="en-GB" sz="1200" dirty="0"/>
                    </a:p>
                  </a:txBody>
                  <a:tcPr marL="91423" marR="91423" marT="45734" marB="45734"/>
                </a:tc>
                <a:tc>
                  <a:txBody>
                    <a:bodyPr/>
                    <a:lstStyle/>
                    <a:p>
                      <a:pPr algn="ctr"/>
                      <a:r>
                        <a:rPr lang="en-GB" sz="1200" dirty="0" smtClean="0"/>
                        <a:t>29%</a:t>
                      </a:r>
                      <a:endParaRPr lang="en-GB" sz="1200" dirty="0"/>
                    </a:p>
                  </a:txBody>
                  <a:tcPr marL="91423" marR="91423" marT="45734" marB="45734"/>
                </a:tc>
              </a:tr>
            </a:tbl>
          </a:graphicData>
        </a:graphic>
      </p:graphicFrame>
      <p:pic>
        <p:nvPicPr>
          <p:cNvPr id="13365" name="Picture 2"/>
          <p:cNvPicPr>
            <a:picLocks noChangeAspect="1" noChangeArrowheads="1"/>
          </p:cNvPicPr>
          <p:nvPr/>
        </p:nvPicPr>
        <p:blipFill>
          <a:blip r:embed="rId2" cstate="print"/>
          <a:srcRect/>
          <a:stretch>
            <a:fillRect/>
          </a:stretch>
        </p:blipFill>
        <p:spPr bwMode="auto">
          <a:xfrm>
            <a:off x="3708402" y="1341439"/>
            <a:ext cx="869950" cy="2879725"/>
          </a:xfrm>
          <a:prstGeom prst="rect">
            <a:avLst/>
          </a:prstGeom>
          <a:noFill/>
          <a:ln w="9525">
            <a:noFill/>
            <a:miter lim="800000"/>
            <a:headEnd/>
            <a:tailEnd/>
          </a:ln>
        </p:spPr>
      </p:pic>
      <p:graphicFrame>
        <p:nvGraphicFramePr>
          <p:cNvPr id="5" name="Content Placeholder 5"/>
          <p:cNvGraphicFramePr>
            <a:graphicFrameLocks/>
          </p:cNvGraphicFramePr>
          <p:nvPr/>
        </p:nvGraphicFramePr>
        <p:xfrm>
          <a:off x="4572000" y="1552575"/>
          <a:ext cx="4320480" cy="2222836"/>
        </p:xfrm>
        <a:graphic>
          <a:graphicData uri="http://schemas.openxmlformats.org/drawingml/2006/table">
            <a:tbl>
              <a:tblPr firstRow="1" bandRow="1">
                <a:tableStyleId>{F5AB1C69-6EDB-4FF4-983F-18BD219EF322}</a:tableStyleId>
              </a:tblPr>
              <a:tblGrid>
                <a:gridCol w="1898392"/>
                <a:gridCol w="981928"/>
                <a:gridCol w="1440160"/>
              </a:tblGrid>
              <a:tr h="365871">
                <a:tc>
                  <a:txBody>
                    <a:bodyPr/>
                    <a:lstStyle/>
                    <a:p>
                      <a:pPr algn="ctr"/>
                      <a:r>
                        <a:rPr lang="en-GB" sz="1800" dirty="0" smtClean="0"/>
                        <a:t> </a:t>
                      </a:r>
                      <a:endParaRPr lang="en-GB" sz="1800" dirty="0"/>
                    </a:p>
                  </a:txBody>
                  <a:tcPr marL="91431" marR="91431" marT="45734" marB="45734"/>
                </a:tc>
                <a:tc>
                  <a:txBody>
                    <a:bodyPr/>
                    <a:lstStyle/>
                    <a:p>
                      <a:pPr algn="ctr"/>
                      <a:r>
                        <a:rPr lang="en-GB" sz="1100" dirty="0" smtClean="0"/>
                        <a:t>H&amp;F   area</a:t>
                      </a:r>
                      <a:endParaRPr lang="en-GB" sz="1100" dirty="0"/>
                    </a:p>
                  </a:txBody>
                  <a:tcPr marL="91431" marR="91431" marT="45734" marB="45734"/>
                </a:tc>
                <a:tc>
                  <a:txBody>
                    <a:bodyPr/>
                    <a:lstStyle/>
                    <a:p>
                      <a:pPr algn="ctr"/>
                      <a:r>
                        <a:rPr lang="en-GB" sz="1100" dirty="0" smtClean="0"/>
                        <a:t>London</a:t>
                      </a:r>
                      <a:endParaRPr lang="en-GB" sz="1100" dirty="0"/>
                    </a:p>
                  </a:txBody>
                  <a:tcPr marL="91431" marR="91431" marT="45734" marB="45734"/>
                </a:tc>
              </a:tr>
              <a:tr h="358426">
                <a:tc>
                  <a:txBody>
                    <a:bodyPr/>
                    <a:lstStyle/>
                    <a:p>
                      <a:pPr algn="ctr"/>
                      <a:r>
                        <a:rPr lang="en-GB" sz="1200" dirty="0" smtClean="0"/>
                        <a:t>White  British</a:t>
                      </a:r>
                      <a:endParaRPr lang="en-GB" sz="1200" dirty="0"/>
                    </a:p>
                  </a:txBody>
                  <a:tcPr marL="91431" marR="91431" marT="45734" marB="45734"/>
                </a:tc>
                <a:tc>
                  <a:txBody>
                    <a:bodyPr/>
                    <a:lstStyle/>
                    <a:p>
                      <a:pPr algn="ctr"/>
                      <a:r>
                        <a:rPr lang="en-GB" sz="1200" dirty="0" smtClean="0"/>
                        <a:t>45%</a:t>
                      </a:r>
                      <a:endParaRPr lang="en-GB" sz="1200" dirty="0"/>
                    </a:p>
                  </a:txBody>
                  <a:tcPr marL="91431" marR="91431" marT="45734" marB="45734"/>
                </a:tc>
                <a:tc>
                  <a:txBody>
                    <a:bodyPr/>
                    <a:lstStyle/>
                    <a:p>
                      <a:pPr algn="ctr"/>
                      <a:r>
                        <a:rPr lang="en-GB" sz="1200" dirty="0" smtClean="0"/>
                        <a:t>45%</a:t>
                      </a:r>
                      <a:endParaRPr lang="en-GB" sz="1200" dirty="0"/>
                    </a:p>
                  </a:txBody>
                  <a:tcPr marL="91431" marR="91431" marT="45734" marB="45734"/>
                </a:tc>
              </a:tr>
              <a:tr h="288032">
                <a:tc>
                  <a:txBody>
                    <a:bodyPr/>
                    <a:lstStyle/>
                    <a:p>
                      <a:pPr algn="ctr"/>
                      <a:r>
                        <a:rPr lang="en-GB" sz="1200" dirty="0" smtClean="0"/>
                        <a:t>White  Other</a:t>
                      </a:r>
                      <a:endParaRPr lang="en-GB" sz="1200" dirty="0"/>
                    </a:p>
                  </a:txBody>
                  <a:tcPr marL="91431" marR="91431" marT="45734" marB="45734"/>
                </a:tc>
                <a:tc>
                  <a:txBody>
                    <a:bodyPr/>
                    <a:lstStyle/>
                    <a:p>
                      <a:pPr algn="ctr"/>
                      <a:r>
                        <a:rPr lang="en-GB" sz="1200" dirty="0" smtClean="0"/>
                        <a:t>23%</a:t>
                      </a:r>
                      <a:endParaRPr lang="en-GB" sz="1200" dirty="0"/>
                    </a:p>
                  </a:txBody>
                  <a:tcPr marL="91431" marR="91431" marT="45734" marB="45734"/>
                </a:tc>
                <a:tc>
                  <a:txBody>
                    <a:bodyPr/>
                    <a:lstStyle/>
                    <a:p>
                      <a:pPr algn="ctr"/>
                      <a:r>
                        <a:rPr lang="en-GB" sz="1200" dirty="0" smtClean="0"/>
                        <a:t>15%</a:t>
                      </a:r>
                      <a:endParaRPr lang="en-GB" sz="1200" dirty="0"/>
                    </a:p>
                  </a:txBody>
                  <a:tcPr marL="91431" marR="91431" marT="45734" marB="45734"/>
                </a:tc>
              </a:tr>
              <a:tr h="288119">
                <a:tc>
                  <a:txBody>
                    <a:bodyPr/>
                    <a:lstStyle/>
                    <a:p>
                      <a:pPr algn="ctr"/>
                      <a:r>
                        <a:rPr lang="en-GB" sz="1200" dirty="0" smtClean="0"/>
                        <a:t>Black  </a:t>
                      </a:r>
                      <a:endParaRPr lang="en-GB" sz="1200" dirty="0"/>
                    </a:p>
                  </a:txBody>
                  <a:tcPr marL="91431" marR="91431" marT="45734" marB="45734"/>
                </a:tc>
                <a:tc>
                  <a:txBody>
                    <a:bodyPr/>
                    <a:lstStyle/>
                    <a:p>
                      <a:pPr algn="ctr"/>
                      <a:r>
                        <a:rPr lang="en-GB" sz="1200" dirty="0" smtClean="0"/>
                        <a:t>12%</a:t>
                      </a:r>
                      <a:endParaRPr lang="en-GB" sz="1200" dirty="0"/>
                    </a:p>
                  </a:txBody>
                  <a:tcPr marL="91431" marR="91431" marT="45734" marB="45734"/>
                </a:tc>
                <a:tc>
                  <a:txBody>
                    <a:bodyPr/>
                    <a:lstStyle/>
                    <a:p>
                      <a:pPr algn="ctr"/>
                      <a:r>
                        <a:rPr lang="en-GB" sz="1200" dirty="0" smtClean="0"/>
                        <a:t>13%</a:t>
                      </a:r>
                      <a:endParaRPr lang="en-GB" sz="1200" dirty="0"/>
                    </a:p>
                  </a:txBody>
                  <a:tcPr marL="91431" marR="91431" marT="45734" marB="45734"/>
                </a:tc>
              </a:tr>
              <a:tr h="274403">
                <a:tc>
                  <a:txBody>
                    <a:bodyPr/>
                    <a:lstStyle/>
                    <a:p>
                      <a:pPr algn="ctr"/>
                      <a:r>
                        <a:rPr lang="en-GB" sz="1200" dirty="0" smtClean="0"/>
                        <a:t>Asian  </a:t>
                      </a:r>
                      <a:endParaRPr lang="en-GB" sz="1200" dirty="0"/>
                    </a:p>
                  </a:txBody>
                  <a:tcPr marL="91431" marR="91431" marT="45734" marB="45734"/>
                </a:tc>
                <a:tc>
                  <a:txBody>
                    <a:bodyPr/>
                    <a:lstStyle/>
                    <a:p>
                      <a:pPr algn="ctr"/>
                      <a:r>
                        <a:rPr lang="en-GB" sz="1200" dirty="0" smtClean="0"/>
                        <a:t>9%</a:t>
                      </a:r>
                      <a:endParaRPr lang="en-GB" sz="1200" dirty="0"/>
                    </a:p>
                  </a:txBody>
                  <a:tcPr marL="91431" marR="91431" marT="45734" marB="45734"/>
                </a:tc>
                <a:tc>
                  <a:txBody>
                    <a:bodyPr/>
                    <a:lstStyle/>
                    <a:p>
                      <a:pPr algn="ctr"/>
                      <a:r>
                        <a:rPr lang="en-GB" sz="1200" dirty="0" smtClean="0"/>
                        <a:t>18%</a:t>
                      </a:r>
                      <a:endParaRPr lang="en-GB" sz="1200" dirty="0"/>
                    </a:p>
                  </a:txBody>
                  <a:tcPr marL="91431" marR="91431" marT="45734" marB="45734"/>
                </a:tc>
              </a:tr>
              <a:tr h="373582">
                <a:tc>
                  <a:txBody>
                    <a:bodyPr/>
                    <a:lstStyle/>
                    <a:p>
                      <a:pPr algn="ctr"/>
                      <a:r>
                        <a:rPr lang="en-GB" sz="1200" dirty="0" smtClean="0"/>
                        <a:t>Other/Mixed</a:t>
                      </a:r>
                      <a:endParaRPr lang="en-GB" sz="1200" dirty="0"/>
                    </a:p>
                  </a:txBody>
                  <a:tcPr marL="91431" marR="91431" marT="45734" marB="45734"/>
                </a:tc>
                <a:tc>
                  <a:txBody>
                    <a:bodyPr/>
                    <a:lstStyle/>
                    <a:p>
                      <a:pPr algn="ctr"/>
                      <a:r>
                        <a:rPr lang="en-GB" sz="1200" dirty="0" smtClean="0"/>
                        <a:t>11%</a:t>
                      </a:r>
                      <a:endParaRPr lang="en-GB" sz="1200" dirty="0"/>
                    </a:p>
                  </a:txBody>
                  <a:tcPr marL="91431" marR="91431" marT="45734" marB="45734"/>
                </a:tc>
                <a:tc>
                  <a:txBody>
                    <a:bodyPr/>
                    <a:lstStyle/>
                    <a:p>
                      <a:pPr algn="ctr"/>
                      <a:r>
                        <a:rPr lang="en-GB" sz="1200" dirty="0" smtClean="0"/>
                        <a:t>8%</a:t>
                      </a:r>
                      <a:endParaRPr lang="en-GB" sz="1200" dirty="0"/>
                    </a:p>
                  </a:txBody>
                  <a:tcPr marL="91431" marR="91431" marT="45734" marB="45734"/>
                </a:tc>
              </a:tr>
              <a:tr h="274403">
                <a:tc>
                  <a:txBody>
                    <a:bodyPr/>
                    <a:lstStyle/>
                    <a:p>
                      <a:pPr algn="ctr"/>
                      <a:r>
                        <a:rPr lang="en-GB" sz="1200" dirty="0" smtClean="0"/>
                        <a:t>BME</a:t>
                      </a:r>
                      <a:endParaRPr lang="en-GB" sz="1200" dirty="0"/>
                    </a:p>
                  </a:txBody>
                  <a:tcPr marL="91431" marR="91431" marT="45734" marB="45734"/>
                </a:tc>
                <a:tc>
                  <a:txBody>
                    <a:bodyPr/>
                    <a:lstStyle/>
                    <a:p>
                      <a:pPr algn="ctr"/>
                      <a:r>
                        <a:rPr lang="en-GB" sz="1200" dirty="0" smtClean="0"/>
                        <a:t>32%</a:t>
                      </a:r>
                      <a:endParaRPr lang="en-GB" sz="1200" dirty="0"/>
                    </a:p>
                  </a:txBody>
                  <a:tcPr marL="91431" marR="91431" marT="45734" marB="45734"/>
                </a:tc>
                <a:tc>
                  <a:txBody>
                    <a:bodyPr/>
                    <a:lstStyle/>
                    <a:p>
                      <a:pPr algn="ctr"/>
                      <a:r>
                        <a:rPr lang="en-GB" sz="1200" dirty="0" smtClean="0"/>
                        <a:t>40%</a:t>
                      </a:r>
                      <a:endParaRPr lang="en-GB" sz="1200" dirty="0"/>
                    </a:p>
                  </a:txBody>
                  <a:tcPr marL="91431" marR="91431" marT="45734" marB="45734"/>
                </a:tc>
              </a:tr>
            </a:tbl>
          </a:graphicData>
        </a:graphic>
      </p:graphicFrame>
      <p:sp>
        <p:nvSpPr>
          <p:cNvPr id="13424" name="TextBox 7"/>
          <p:cNvSpPr txBox="1">
            <a:spLocks noChangeArrowheads="1"/>
          </p:cNvSpPr>
          <p:nvPr/>
        </p:nvSpPr>
        <p:spPr bwMode="auto">
          <a:xfrm>
            <a:off x="352055" y="1192255"/>
            <a:ext cx="3571875" cy="307975"/>
          </a:xfrm>
          <a:prstGeom prst="rect">
            <a:avLst/>
          </a:prstGeom>
          <a:solidFill>
            <a:schemeClr val="bg1"/>
          </a:solidFill>
          <a:ln w="9525">
            <a:noFill/>
            <a:miter lim="800000"/>
            <a:headEnd/>
            <a:tailEnd/>
          </a:ln>
        </p:spPr>
        <p:txBody>
          <a:bodyPr>
            <a:spAutoFit/>
          </a:bodyPr>
          <a:lstStyle/>
          <a:p>
            <a:pPr algn="ctr"/>
            <a:r>
              <a:rPr lang="en-GB" sz="1400" dirty="0">
                <a:latin typeface="Century Gothic" pitchFamily="34" charset="0"/>
              </a:rPr>
              <a:t>2001 Census data </a:t>
            </a:r>
            <a:r>
              <a:rPr lang="en-GB" sz="1400" dirty="0" smtClean="0">
                <a:latin typeface="Century Gothic" pitchFamily="34" charset="0"/>
              </a:rPr>
              <a:t>Ethnicity</a:t>
            </a:r>
            <a:endParaRPr lang="en-GB" sz="1400" dirty="0">
              <a:latin typeface="Century Gothic" pitchFamily="34" charset="0"/>
            </a:endParaRPr>
          </a:p>
        </p:txBody>
      </p:sp>
      <p:sp>
        <p:nvSpPr>
          <p:cNvPr id="13425" name="TextBox 8"/>
          <p:cNvSpPr txBox="1">
            <a:spLocks noChangeArrowheads="1"/>
          </p:cNvSpPr>
          <p:nvPr/>
        </p:nvSpPr>
        <p:spPr bwMode="auto">
          <a:xfrm>
            <a:off x="5000627" y="1214480"/>
            <a:ext cx="3571875" cy="307975"/>
          </a:xfrm>
          <a:prstGeom prst="rect">
            <a:avLst/>
          </a:prstGeom>
          <a:solidFill>
            <a:schemeClr val="bg1"/>
          </a:solidFill>
          <a:ln w="9525">
            <a:noFill/>
            <a:miter lim="800000"/>
            <a:headEnd/>
            <a:tailEnd/>
          </a:ln>
        </p:spPr>
        <p:txBody>
          <a:bodyPr>
            <a:spAutoFit/>
          </a:bodyPr>
          <a:lstStyle/>
          <a:p>
            <a:pPr algn="ctr"/>
            <a:r>
              <a:rPr lang="en-GB" sz="1400" b="1" dirty="0">
                <a:latin typeface="Century Gothic" pitchFamily="34" charset="0"/>
              </a:rPr>
              <a:t>2011 Census data </a:t>
            </a:r>
            <a:r>
              <a:rPr lang="en-GB" sz="1400" b="1" dirty="0" smtClean="0">
                <a:latin typeface="Century Gothic" pitchFamily="34" charset="0"/>
              </a:rPr>
              <a:t>Ethnicity</a:t>
            </a:r>
            <a:endParaRPr lang="en-GB" sz="1400" b="1" dirty="0">
              <a:latin typeface="Century Gothic" pitchFamily="34" charset="0"/>
            </a:endParaRPr>
          </a:p>
        </p:txBody>
      </p:sp>
      <p:sp>
        <p:nvSpPr>
          <p:cNvPr id="10" name="TextBox 9"/>
          <p:cNvSpPr txBox="1"/>
          <p:nvPr/>
        </p:nvSpPr>
        <p:spPr>
          <a:xfrm>
            <a:off x="214313" y="4429146"/>
            <a:ext cx="8715375" cy="1954381"/>
          </a:xfrm>
          <a:prstGeom prst="rect">
            <a:avLst/>
          </a:prstGeom>
          <a:ln w="57150"/>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GB" sz="1400" dirty="0"/>
              <a:t>In the 10 years between the 2001 and 2011 </a:t>
            </a:r>
            <a:r>
              <a:rPr lang="en-GB" sz="1400" dirty="0" smtClean="0"/>
              <a:t>Censuses, </a:t>
            </a:r>
            <a:r>
              <a:rPr lang="en-GB" sz="1400" dirty="0"/>
              <a:t>the percentage of </a:t>
            </a:r>
            <a:r>
              <a:rPr lang="en-GB" sz="1400" dirty="0" smtClean="0"/>
              <a:t>people in black </a:t>
            </a:r>
            <a:r>
              <a:rPr lang="en-GB" sz="1400" dirty="0"/>
              <a:t>and minority ethnic </a:t>
            </a:r>
            <a:r>
              <a:rPr lang="en-GB" sz="1400" dirty="0" smtClean="0"/>
              <a:t>groups </a:t>
            </a:r>
            <a:r>
              <a:rPr lang="en-GB" sz="1400" dirty="0"/>
              <a:t>has increased </a:t>
            </a:r>
            <a:r>
              <a:rPr lang="en-GB" sz="1400" dirty="0" smtClean="0"/>
              <a:t>by 10% in H&amp;F and 11% in London. </a:t>
            </a:r>
            <a:endParaRPr lang="en-GB" sz="1400" dirty="0"/>
          </a:p>
          <a:p>
            <a:pPr algn="ctr" fontAlgn="auto">
              <a:spcBef>
                <a:spcPts val="0"/>
              </a:spcBef>
              <a:spcAft>
                <a:spcPts val="0"/>
              </a:spcAft>
              <a:defRPr/>
            </a:pPr>
            <a:endParaRPr lang="en-GB" sz="1400" dirty="0"/>
          </a:p>
          <a:p>
            <a:pPr algn="ctr" fontAlgn="auto">
              <a:spcBef>
                <a:spcPts val="0"/>
              </a:spcBef>
              <a:spcAft>
                <a:spcPts val="0"/>
              </a:spcAft>
              <a:defRPr/>
            </a:pPr>
            <a:r>
              <a:rPr lang="en-GB" sz="1400" dirty="0" smtClean="0"/>
              <a:t>There has been a particular increase in the ‘other ethnic’ group in H&amp;F, which may be partly a result of the creation of the ‘Arab’ category. The Asian group has increased due to a rise in ‘Other Asian’. There has also been a rise in the ‘White other’ group. The numbers in the black ethnic group have remained relatively static</a:t>
            </a:r>
          </a:p>
          <a:p>
            <a:pPr algn="ctr" fontAlgn="auto">
              <a:spcBef>
                <a:spcPts val="0"/>
              </a:spcBef>
              <a:spcAft>
                <a:spcPts val="0"/>
              </a:spcAft>
              <a:defRPr/>
            </a:pPr>
            <a:endParaRPr lang="en-GB" sz="1400" dirty="0" smtClean="0"/>
          </a:p>
          <a:p>
            <a:pPr algn="ctr" fontAlgn="auto">
              <a:spcBef>
                <a:spcPts val="0"/>
              </a:spcBef>
              <a:spcAft>
                <a:spcPts val="0"/>
              </a:spcAft>
              <a:defRPr/>
            </a:pPr>
            <a:r>
              <a:rPr lang="en-GB" sz="900" i="1" dirty="0" smtClean="0"/>
              <a:t>Note: Chinese grouped under ‘Asian’ in 2001 to be comparable to 2011</a:t>
            </a:r>
            <a:endParaRPr lang="en-GB" sz="900" i="1" dirty="0"/>
          </a:p>
        </p:txBody>
      </p:sp>
      <p:sp>
        <p:nvSpPr>
          <p:cNvPr id="11" name="TextBox 10"/>
          <p:cNvSpPr txBox="1"/>
          <p:nvPr/>
        </p:nvSpPr>
        <p:spPr>
          <a:xfrm>
            <a:off x="611560" y="3573016"/>
            <a:ext cx="2952328" cy="369888"/>
          </a:xfrm>
          <a:prstGeom prst="rect">
            <a:avLst/>
          </a:prstGeom>
          <a:noFill/>
          <a:ln w="57150"/>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endParaRPr lang="en-GB" dirty="0"/>
          </a:p>
        </p:txBody>
      </p:sp>
      <p:sp>
        <p:nvSpPr>
          <p:cNvPr id="12" name="TextBox 11"/>
          <p:cNvSpPr txBox="1"/>
          <p:nvPr/>
        </p:nvSpPr>
        <p:spPr>
          <a:xfrm>
            <a:off x="5292081" y="3501008"/>
            <a:ext cx="3357562" cy="369888"/>
          </a:xfrm>
          <a:prstGeom prst="rect">
            <a:avLst/>
          </a:prstGeom>
          <a:noFill/>
          <a:ln w="57150"/>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2207161"/>
              </p:ext>
            </p:extLst>
          </p:nvPr>
        </p:nvGraphicFramePr>
        <p:xfrm>
          <a:off x="179512" y="285757"/>
          <a:ext cx="8784976" cy="6208347"/>
        </p:xfrm>
        <a:graphic>
          <a:graphicData uri="http://schemas.openxmlformats.org/drawingml/2006/table">
            <a:tbl>
              <a:tblPr firstRow="1" bandRow="1">
                <a:tableStyleId>{5C22544A-7EE6-4342-B048-85BDC9FD1C3A}</a:tableStyleId>
              </a:tblPr>
              <a:tblGrid>
                <a:gridCol w="1126280"/>
                <a:gridCol w="3604092"/>
                <a:gridCol w="4054604"/>
              </a:tblGrid>
              <a:tr h="701110">
                <a:tc>
                  <a:txBody>
                    <a:bodyPr/>
                    <a:lstStyle/>
                    <a:p>
                      <a:r>
                        <a:rPr lang="en-GB" sz="1400" b="1" dirty="0" smtClean="0"/>
                        <a:t>Race/ ethnicity</a:t>
                      </a:r>
                      <a:endParaRPr lang="en-GB" sz="1400" b="1" dirty="0"/>
                    </a:p>
                  </a:txBody>
                  <a:tcPr marL="91439" marR="91439" marT="45725" marB="45725">
                    <a:solidFill>
                      <a:schemeClr val="accent4">
                        <a:lumMod val="75000"/>
                      </a:schemeClr>
                    </a:solidFill>
                  </a:tcPr>
                </a:tc>
                <a:tc>
                  <a:txBody>
                    <a:bodyPr/>
                    <a:lstStyle/>
                    <a:p>
                      <a:r>
                        <a:rPr lang="en-GB" sz="1400" b="1" dirty="0" smtClean="0"/>
                        <a:t>Health status</a:t>
                      </a:r>
                      <a:endParaRPr lang="en-GB" sz="1400" b="1" dirty="0"/>
                    </a:p>
                  </a:txBody>
                  <a:tcPr marL="91439" marR="91439" marT="45725" marB="45725"/>
                </a:tc>
                <a:tc>
                  <a:txBody>
                    <a:bodyPr/>
                    <a:lstStyle/>
                    <a:p>
                      <a:r>
                        <a:rPr lang="en-GB" sz="1400" b="1" dirty="0" smtClean="0"/>
                        <a:t>Healthcare</a:t>
                      </a:r>
                      <a:r>
                        <a:rPr lang="en-GB" sz="1400" b="1" baseline="0" dirty="0" smtClean="0"/>
                        <a:t> access &amp; quality</a:t>
                      </a:r>
                      <a:endParaRPr lang="en-GB" sz="1400" b="1" dirty="0"/>
                    </a:p>
                  </a:txBody>
                  <a:tcPr marL="91439" marR="91439" marT="45725" marB="45725"/>
                </a:tc>
              </a:tr>
              <a:tr h="2154101">
                <a:tc>
                  <a:txBody>
                    <a:bodyPr/>
                    <a:lstStyle/>
                    <a:p>
                      <a:r>
                        <a:rPr lang="en-GB" sz="1400" b="1" dirty="0" smtClean="0">
                          <a:solidFill>
                            <a:schemeClr val="accent1">
                              <a:lumMod val="50000"/>
                            </a:schemeClr>
                          </a:solidFill>
                        </a:rPr>
                        <a:t>What do we know nationally?</a:t>
                      </a:r>
                      <a:endParaRPr lang="en-GB" sz="1400" b="1" dirty="0">
                        <a:solidFill>
                          <a:schemeClr val="accent1">
                            <a:lumMod val="50000"/>
                          </a:schemeClr>
                        </a:solidFill>
                      </a:endParaRPr>
                    </a:p>
                  </a:txBody>
                  <a:tcPr marL="91439" marR="91439" marT="45725" marB="45725">
                    <a:solidFill>
                      <a:schemeClr val="accent1">
                        <a:lumMod val="60000"/>
                        <a:lumOff val="40000"/>
                      </a:schemeClr>
                    </a:solidFill>
                  </a:tcPr>
                </a:tc>
                <a:tc>
                  <a:txBody>
                    <a:bodyPr/>
                    <a:lstStyle/>
                    <a:p>
                      <a:pPr>
                        <a:buFont typeface="Arial" pitchFamily="34" charset="0"/>
                        <a:buChar char="•"/>
                      </a:pPr>
                      <a:r>
                        <a:rPr lang="en-GB" sz="1400" dirty="0" smtClean="0">
                          <a:solidFill>
                            <a:schemeClr val="tx1">
                              <a:lumMod val="85000"/>
                              <a:lumOff val="15000"/>
                            </a:schemeClr>
                          </a:solidFill>
                        </a:rPr>
                        <a:t> Poorer life expectancy for Pakistani/ Bangladeshi groups</a:t>
                      </a:r>
                    </a:p>
                    <a:p>
                      <a:pPr>
                        <a:buFont typeface="Arial" pitchFamily="34" charset="0"/>
                        <a:buChar char="•"/>
                      </a:pPr>
                      <a:r>
                        <a:rPr lang="en-GB" sz="1400" dirty="0" smtClean="0">
                          <a:solidFill>
                            <a:schemeClr val="tx1">
                              <a:lumMod val="85000"/>
                              <a:lumOff val="15000"/>
                            </a:schemeClr>
                          </a:solidFill>
                        </a:rPr>
                        <a:t> Greater</a:t>
                      </a:r>
                      <a:r>
                        <a:rPr lang="en-GB" sz="1400" baseline="0" dirty="0" smtClean="0">
                          <a:solidFill>
                            <a:schemeClr val="tx1">
                              <a:lumMod val="85000"/>
                              <a:lumOff val="15000"/>
                            </a:schemeClr>
                          </a:solidFill>
                        </a:rPr>
                        <a:t> susceptibility to diseases such as diabetes for Asian and Black groups</a:t>
                      </a:r>
                    </a:p>
                    <a:p>
                      <a:pPr>
                        <a:buFont typeface="Arial" pitchFamily="34" charset="0"/>
                        <a:buChar char="•"/>
                      </a:pPr>
                      <a:r>
                        <a:rPr lang="en-GB" sz="1400" baseline="0" dirty="0" smtClean="0">
                          <a:solidFill>
                            <a:schemeClr val="tx1">
                              <a:lumMod val="85000"/>
                              <a:lumOff val="15000"/>
                            </a:schemeClr>
                          </a:solidFill>
                        </a:rPr>
                        <a:t> Issues around refugee/asylum seeker health</a:t>
                      </a:r>
                    </a:p>
                    <a:p>
                      <a:pPr>
                        <a:buFont typeface="Arial" pitchFamily="34" charset="0"/>
                        <a:buChar char="•"/>
                      </a:pPr>
                      <a:r>
                        <a:rPr lang="en-GB" sz="1400" baseline="0" dirty="0" smtClean="0">
                          <a:solidFill>
                            <a:schemeClr val="tx1">
                              <a:lumMod val="85000"/>
                              <a:lumOff val="15000"/>
                            </a:schemeClr>
                          </a:solidFill>
                        </a:rPr>
                        <a:t> Low birth weight babies among some groups e.g. Asians</a:t>
                      </a:r>
                    </a:p>
                    <a:p>
                      <a:pPr>
                        <a:buFont typeface="Arial" pitchFamily="34" charset="0"/>
                        <a:buChar char="•"/>
                      </a:pPr>
                      <a:r>
                        <a:rPr lang="en-GB" sz="1400" baseline="0" dirty="0" smtClean="0">
                          <a:solidFill>
                            <a:schemeClr val="tx1">
                              <a:lumMod val="85000"/>
                              <a:lumOff val="15000"/>
                            </a:schemeClr>
                          </a:solidFill>
                        </a:rPr>
                        <a:t> Low physical activity/ high smoking for some groups e.g. Asians</a:t>
                      </a:r>
                      <a:endParaRPr lang="en-GB" sz="1400" dirty="0">
                        <a:solidFill>
                          <a:schemeClr val="tx1">
                            <a:lumMod val="85000"/>
                            <a:lumOff val="15000"/>
                          </a:schemeClr>
                        </a:solidFill>
                      </a:endParaRPr>
                    </a:p>
                  </a:txBody>
                  <a:tcPr marL="91439" marR="91439" marT="45725" marB="45725"/>
                </a:tc>
                <a:tc>
                  <a:txBody>
                    <a:bodyPr/>
                    <a:lstStyle/>
                    <a:p>
                      <a:pPr>
                        <a:buFont typeface="Arial" pitchFamily="34" charset="0"/>
                        <a:buChar char="•"/>
                      </a:pPr>
                      <a:r>
                        <a:rPr lang="en-GB" sz="1400" kern="1200" dirty="0" smtClean="0">
                          <a:solidFill>
                            <a:schemeClr val="tx1">
                              <a:lumMod val="85000"/>
                              <a:lumOff val="15000"/>
                            </a:schemeClr>
                          </a:solidFill>
                          <a:latin typeface="+mn-lt"/>
                          <a:ea typeface="+mn-ea"/>
                          <a:cs typeface="+mn-cs"/>
                        </a:rPr>
                        <a:t> BME groups disproportionately</a:t>
                      </a:r>
                      <a:r>
                        <a:rPr lang="en-GB" sz="1400" kern="1200" baseline="0" dirty="0" smtClean="0">
                          <a:solidFill>
                            <a:schemeClr val="tx1">
                              <a:lumMod val="85000"/>
                              <a:lumOff val="15000"/>
                            </a:schemeClr>
                          </a:solidFill>
                          <a:latin typeface="+mn-lt"/>
                          <a:ea typeface="+mn-ea"/>
                          <a:cs typeface="+mn-cs"/>
                        </a:rPr>
                        <a:t> using emergency services over routine/ GP services and some experience of challenges communicating with health professionals</a:t>
                      </a:r>
                    </a:p>
                    <a:p>
                      <a:pPr>
                        <a:buFont typeface="Arial" pitchFamily="34" charset="0"/>
                        <a:buChar char="•"/>
                      </a:pPr>
                      <a:r>
                        <a:rPr lang="en-GB" sz="1400" kern="1200" baseline="0" dirty="0" smtClean="0">
                          <a:solidFill>
                            <a:schemeClr val="tx1">
                              <a:lumMod val="85000"/>
                              <a:lumOff val="15000"/>
                            </a:schemeClr>
                          </a:solidFill>
                          <a:latin typeface="+mn-lt"/>
                          <a:ea typeface="+mn-ea"/>
                          <a:cs typeface="+mn-cs"/>
                        </a:rPr>
                        <a:t> Gypsies &amp; travellers more likely to use emergency services over routine services</a:t>
                      </a:r>
                    </a:p>
                    <a:p>
                      <a:pPr>
                        <a:buFont typeface="Arial" pitchFamily="34" charset="0"/>
                        <a:buChar char="•"/>
                      </a:pPr>
                      <a:r>
                        <a:rPr lang="en-GB" sz="1400" kern="1200" baseline="0" dirty="0" smtClean="0">
                          <a:solidFill>
                            <a:schemeClr val="tx1">
                              <a:lumMod val="85000"/>
                              <a:lumOff val="15000"/>
                            </a:schemeClr>
                          </a:solidFill>
                          <a:latin typeface="+mn-lt"/>
                          <a:ea typeface="+mn-ea"/>
                          <a:cs typeface="+mn-cs"/>
                        </a:rPr>
                        <a:t> Black groups more likely to be detained under mental health act</a:t>
                      </a:r>
                      <a:endParaRPr lang="en-GB" sz="1400" kern="1200" dirty="0" smtClean="0">
                        <a:solidFill>
                          <a:schemeClr val="tx1">
                            <a:lumMod val="85000"/>
                            <a:lumOff val="15000"/>
                          </a:schemeClr>
                        </a:solidFill>
                        <a:latin typeface="+mn-lt"/>
                        <a:ea typeface="+mn-ea"/>
                        <a:cs typeface="+mn-cs"/>
                      </a:endParaRPr>
                    </a:p>
                  </a:txBody>
                  <a:tcPr marL="91439" marR="91439" marT="45725" marB="45725"/>
                </a:tc>
              </a:tr>
              <a:tr h="2042365">
                <a:tc>
                  <a:txBody>
                    <a:bodyPr/>
                    <a:lstStyle/>
                    <a:p>
                      <a:r>
                        <a:rPr lang="en-GB" sz="1400" b="1" dirty="0" smtClean="0">
                          <a:solidFill>
                            <a:schemeClr val="accent1">
                              <a:lumMod val="50000"/>
                            </a:schemeClr>
                          </a:solidFill>
                        </a:rPr>
                        <a:t>What do we know in H&amp;F?</a:t>
                      </a:r>
                      <a:endParaRPr lang="en-GB" sz="1400" b="1" dirty="0">
                        <a:solidFill>
                          <a:schemeClr val="accent1">
                            <a:lumMod val="50000"/>
                          </a:schemeClr>
                        </a:solidFill>
                      </a:endParaRPr>
                    </a:p>
                  </a:txBody>
                  <a:tcPr marL="91439" marR="91439" marT="45725" marB="45725">
                    <a:solidFill>
                      <a:schemeClr val="accent1">
                        <a:lumMod val="60000"/>
                        <a:lumOff val="40000"/>
                      </a:schemeClr>
                    </a:solidFill>
                  </a:tcPr>
                </a:tc>
                <a:tc>
                  <a:txBody>
                    <a:bodyPr/>
                    <a:lstStyle/>
                    <a:p>
                      <a:pPr>
                        <a:buFont typeface="Arial" pitchFamily="34" charset="0"/>
                        <a:buChar char="•"/>
                      </a:pPr>
                      <a:r>
                        <a:rPr lang="en-GB" sz="1400" baseline="0" dirty="0" smtClean="0">
                          <a:solidFill>
                            <a:schemeClr val="tx1">
                              <a:lumMod val="85000"/>
                              <a:lumOff val="15000"/>
                            </a:schemeClr>
                          </a:solidFill>
                        </a:rPr>
                        <a:t> Poorer health among certain ethnic groups, from 2011 Census</a:t>
                      </a:r>
                    </a:p>
                    <a:p>
                      <a:pPr>
                        <a:buFont typeface="Arial" pitchFamily="34" charset="0"/>
                        <a:buChar char="•"/>
                      </a:pPr>
                      <a:r>
                        <a:rPr lang="en-GB" sz="1400" baseline="0" dirty="0" smtClean="0">
                          <a:solidFill>
                            <a:schemeClr val="tx1">
                              <a:lumMod val="85000"/>
                              <a:lumOff val="15000"/>
                            </a:schemeClr>
                          </a:solidFill>
                        </a:rPr>
                        <a:t> Smoking rates high for Eastern European groups in Westminster</a:t>
                      </a:r>
                    </a:p>
                    <a:p>
                      <a:pPr>
                        <a:buFont typeface="Arial" pitchFamily="34" charset="0"/>
                        <a:buChar char="•"/>
                      </a:pPr>
                      <a:r>
                        <a:rPr lang="en-GB" sz="1400" baseline="0" dirty="0" smtClean="0">
                          <a:solidFill>
                            <a:schemeClr val="tx1">
                              <a:lumMod val="85000"/>
                              <a:lumOff val="15000"/>
                            </a:schemeClr>
                          </a:solidFill>
                        </a:rPr>
                        <a:t> Issues around female genital mutilation for some Somali and Sudanese women</a:t>
                      </a:r>
                    </a:p>
                    <a:p>
                      <a:pPr>
                        <a:buFont typeface="Arial" pitchFamily="34" charset="0"/>
                        <a:buChar char="•"/>
                      </a:pPr>
                      <a:r>
                        <a:rPr lang="en-GB" sz="1400" baseline="0" dirty="0" smtClean="0">
                          <a:solidFill>
                            <a:schemeClr val="tx1">
                              <a:lumMod val="85000"/>
                              <a:lumOff val="15000"/>
                            </a:schemeClr>
                          </a:solidFill>
                        </a:rPr>
                        <a:t> Speech and language therapy more common among BME children</a:t>
                      </a:r>
                    </a:p>
                  </a:txBody>
                  <a:tcPr marL="91439" marR="91439" marT="45725" marB="45725"/>
                </a:tc>
                <a:tc>
                  <a:txBody>
                    <a:bodyPr/>
                    <a:lstStyle/>
                    <a:p>
                      <a:pPr>
                        <a:buFont typeface="Arial" pitchFamily="34" charset="0"/>
                        <a:buChar char="•"/>
                      </a:pPr>
                      <a:r>
                        <a:rPr lang="en-GB" sz="1400" b="0" dirty="0" smtClean="0">
                          <a:solidFill>
                            <a:schemeClr val="tx1">
                              <a:lumMod val="85000"/>
                              <a:lumOff val="15000"/>
                            </a:schemeClr>
                          </a:solidFill>
                        </a:rPr>
                        <a:t>  Conflicting evidence around</a:t>
                      </a:r>
                      <a:r>
                        <a:rPr lang="en-GB" sz="1400" b="0" baseline="0" dirty="0" smtClean="0">
                          <a:solidFill>
                            <a:schemeClr val="tx1">
                              <a:lumMod val="85000"/>
                              <a:lumOff val="15000"/>
                            </a:schemeClr>
                          </a:solidFill>
                        </a:rPr>
                        <a:t> breast and cervical screening uptake – lower uptake in some groups</a:t>
                      </a:r>
                      <a:endParaRPr lang="en-GB" sz="1400" b="0" dirty="0" smtClean="0">
                        <a:solidFill>
                          <a:schemeClr val="tx1">
                            <a:lumMod val="85000"/>
                            <a:lumOff val="15000"/>
                          </a:schemeClr>
                        </a:solidFill>
                      </a:endParaRPr>
                    </a:p>
                    <a:p>
                      <a:pPr>
                        <a:buFont typeface="Arial" pitchFamily="34" charset="0"/>
                        <a:buChar char="•"/>
                      </a:pPr>
                      <a:r>
                        <a:rPr lang="en-GB" sz="1400" b="0" dirty="0" smtClean="0">
                          <a:solidFill>
                            <a:schemeClr val="tx1">
                              <a:lumMod val="85000"/>
                              <a:lumOff val="15000"/>
                            </a:schemeClr>
                          </a:solidFill>
                        </a:rPr>
                        <a:t>  Gaps in local knowledge around gypsies &amp; travellers</a:t>
                      </a:r>
                    </a:p>
                    <a:p>
                      <a:pPr>
                        <a:buFont typeface="Arial" pitchFamily="34" charset="0"/>
                        <a:buChar char="•"/>
                      </a:pPr>
                      <a:r>
                        <a:rPr lang="en-GB" sz="1400" b="0" dirty="0" smtClean="0">
                          <a:solidFill>
                            <a:schemeClr val="tx1">
                              <a:lumMod val="85000"/>
                              <a:lumOff val="15000"/>
                            </a:schemeClr>
                          </a:solidFill>
                        </a:rPr>
                        <a:t> High</a:t>
                      </a:r>
                      <a:r>
                        <a:rPr lang="en-GB" sz="1400" b="0" baseline="0" dirty="0" smtClean="0">
                          <a:solidFill>
                            <a:schemeClr val="tx1">
                              <a:lumMod val="85000"/>
                              <a:lumOff val="15000"/>
                            </a:schemeClr>
                          </a:solidFill>
                        </a:rPr>
                        <a:t> ‘d</a:t>
                      </a:r>
                      <a:r>
                        <a:rPr lang="en-GB" sz="1400" b="0" dirty="0" smtClean="0">
                          <a:solidFill>
                            <a:schemeClr val="tx1">
                              <a:lumMod val="85000"/>
                              <a:lumOff val="15000"/>
                            </a:schemeClr>
                          </a:solidFill>
                        </a:rPr>
                        <a:t>id not attend’</a:t>
                      </a:r>
                      <a:r>
                        <a:rPr lang="en-GB" sz="1400" b="0" baseline="0" dirty="0" smtClean="0">
                          <a:solidFill>
                            <a:schemeClr val="tx1">
                              <a:lumMod val="85000"/>
                              <a:lumOff val="15000"/>
                            </a:schemeClr>
                          </a:solidFill>
                        </a:rPr>
                        <a:t> rates among some ethnic groups for hospital services</a:t>
                      </a:r>
                      <a:endParaRPr lang="en-GB" sz="1400" b="0" dirty="0" smtClean="0">
                        <a:solidFill>
                          <a:schemeClr val="tx1">
                            <a:lumMod val="85000"/>
                            <a:lumOff val="15000"/>
                          </a:schemeClr>
                        </a:solidFill>
                      </a:endParaRPr>
                    </a:p>
                  </a:txBody>
                  <a:tcPr marL="91439" marR="91439" marT="45725" marB="45725"/>
                </a:tc>
              </a:tr>
              <a:tr h="1310771">
                <a:tc>
                  <a:txBody>
                    <a:bodyPr/>
                    <a:lstStyle/>
                    <a:p>
                      <a:r>
                        <a:rPr lang="en-GB" sz="1400" b="1" dirty="0" smtClean="0">
                          <a:solidFill>
                            <a:schemeClr val="accent1">
                              <a:lumMod val="50000"/>
                            </a:schemeClr>
                          </a:solidFill>
                        </a:rPr>
                        <a:t>GAPS</a:t>
                      </a:r>
                      <a:endParaRPr lang="en-GB" sz="1400" b="1" dirty="0">
                        <a:solidFill>
                          <a:schemeClr val="accent1">
                            <a:lumMod val="50000"/>
                          </a:schemeClr>
                        </a:solidFill>
                      </a:endParaRPr>
                    </a:p>
                  </a:txBody>
                  <a:tcPr marL="91439" marR="91439" marT="45725" marB="45725">
                    <a:solidFill>
                      <a:schemeClr val="accent1">
                        <a:lumMod val="60000"/>
                        <a:lumOff val="40000"/>
                      </a:schemeClr>
                    </a:solidFill>
                  </a:tcPr>
                </a:tc>
                <a:tc>
                  <a:txBody>
                    <a:bodyPr/>
                    <a:lstStyle/>
                    <a:p>
                      <a:pPr>
                        <a:buFont typeface="Arial" pitchFamily="34" charset="0"/>
                        <a:buChar char="•"/>
                      </a:pPr>
                      <a:r>
                        <a:rPr lang="en-GB" sz="1400" dirty="0" smtClean="0">
                          <a:solidFill>
                            <a:schemeClr val="tx1">
                              <a:lumMod val="85000"/>
                              <a:lumOff val="15000"/>
                            </a:schemeClr>
                          </a:solidFill>
                        </a:rPr>
                        <a:t> </a:t>
                      </a:r>
                      <a:r>
                        <a:rPr lang="en-GB" sz="1400" kern="1200" baseline="0" dirty="0" smtClean="0">
                          <a:solidFill>
                            <a:schemeClr val="tx1">
                              <a:lumMod val="85000"/>
                              <a:lumOff val="15000"/>
                            </a:schemeClr>
                          </a:solidFill>
                          <a:latin typeface="+mn-lt"/>
                          <a:ea typeface="+mn-ea"/>
                          <a:cs typeface="+mn-cs"/>
                        </a:rPr>
                        <a:t>Ethnic group not recorded on death certificates, hence some lack of local understanding of ill health by ethnicity</a:t>
                      </a:r>
                    </a:p>
                    <a:p>
                      <a:pPr>
                        <a:buFont typeface="Arial" pitchFamily="34" charset="0"/>
                        <a:buChar char="•"/>
                      </a:pPr>
                      <a:r>
                        <a:rPr lang="en-GB" sz="1400" kern="1200" baseline="0" dirty="0" smtClean="0">
                          <a:solidFill>
                            <a:schemeClr val="tx1">
                              <a:lumMod val="85000"/>
                              <a:lumOff val="15000"/>
                            </a:schemeClr>
                          </a:solidFill>
                          <a:latin typeface="+mn-lt"/>
                          <a:ea typeface="+mn-ea"/>
                          <a:cs typeface="+mn-cs"/>
                        </a:rPr>
                        <a:t> GP data not consistently available</a:t>
                      </a:r>
                    </a:p>
                    <a:p>
                      <a:pPr>
                        <a:buFont typeface="Arial" pitchFamily="34" charset="0"/>
                        <a:buChar char="•"/>
                      </a:pPr>
                      <a:r>
                        <a:rPr lang="en-GB" sz="1400" kern="1200" baseline="0" dirty="0" smtClean="0">
                          <a:solidFill>
                            <a:schemeClr val="tx1">
                              <a:lumMod val="85000"/>
                              <a:lumOff val="15000"/>
                            </a:schemeClr>
                          </a:solidFill>
                          <a:latin typeface="+mn-lt"/>
                          <a:ea typeface="+mn-ea"/>
                          <a:cs typeface="+mn-cs"/>
                        </a:rPr>
                        <a:t> Data not always collected accurately</a:t>
                      </a:r>
                    </a:p>
                  </a:txBody>
                  <a:tcPr marL="91439" marR="91439" marT="45725" marB="45725"/>
                </a:tc>
                <a:tc>
                  <a:txBody>
                    <a:bodyPr/>
                    <a:lstStyle/>
                    <a:p>
                      <a:pPr>
                        <a:buFont typeface="Arial" pitchFamily="34" charset="0"/>
                        <a:buChar char="•"/>
                      </a:pPr>
                      <a:r>
                        <a:rPr lang="en-GB" sz="1400" dirty="0" smtClean="0">
                          <a:solidFill>
                            <a:schemeClr val="tx1">
                              <a:lumMod val="85000"/>
                              <a:lumOff val="15000"/>
                            </a:schemeClr>
                          </a:solidFill>
                        </a:rPr>
                        <a:t> Sometimes</a:t>
                      </a:r>
                      <a:r>
                        <a:rPr lang="en-GB" sz="1400" baseline="0" dirty="0" smtClean="0">
                          <a:solidFill>
                            <a:schemeClr val="tx1">
                              <a:lumMod val="85000"/>
                              <a:lumOff val="15000"/>
                            </a:schemeClr>
                          </a:solidFill>
                        </a:rPr>
                        <a:t> poor data collection</a:t>
                      </a:r>
                    </a:p>
                    <a:p>
                      <a:pPr>
                        <a:buFont typeface="Arial" pitchFamily="34" charset="0"/>
                        <a:buChar char="•"/>
                      </a:pPr>
                      <a:r>
                        <a:rPr lang="en-GB" sz="1400" baseline="0" dirty="0" smtClean="0">
                          <a:solidFill>
                            <a:schemeClr val="tx1">
                              <a:lumMod val="85000"/>
                              <a:lumOff val="15000"/>
                            </a:schemeClr>
                          </a:solidFill>
                        </a:rPr>
                        <a:t> GP data not consistently available</a:t>
                      </a:r>
                    </a:p>
                    <a:p>
                      <a:pPr>
                        <a:buFont typeface="Arial" pitchFamily="34" charset="0"/>
                        <a:buChar char="•"/>
                      </a:pPr>
                      <a:r>
                        <a:rPr lang="en-GB" sz="1400" baseline="0" dirty="0" smtClean="0">
                          <a:solidFill>
                            <a:schemeClr val="tx1">
                              <a:lumMod val="85000"/>
                              <a:lumOff val="15000"/>
                            </a:schemeClr>
                          </a:solidFill>
                        </a:rPr>
                        <a:t> Small numbers in groups means methodological challenges around ‘proving’ access issues</a:t>
                      </a:r>
                      <a:endParaRPr lang="en-GB" sz="1400" dirty="0">
                        <a:solidFill>
                          <a:schemeClr val="tx1">
                            <a:lumMod val="85000"/>
                            <a:lumOff val="15000"/>
                          </a:schemeClr>
                        </a:solidFill>
                      </a:endParaRPr>
                    </a:p>
                  </a:txBody>
                  <a:tcPr marL="91439" marR="91439" marT="45725" marB="45725"/>
                </a:tc>
              </a:tr>
            </a:tbl>
          </a:graphicData>
        </a:graphic>
      </p:graphicFrame>
    </p:spTree>
    <p:extLst>
      <p:ext uri="{BB962C8B-B14F-4D97-AF65-F5344CB8AC3E}">
        <p14:creationId xmlns:p14="http://schemas.microsoft.com/office/powerpoint/2010/main" val="2595689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Religion and Belief</a:t>
            </a:r>
            <a:endParaRPr lang="en-GB" dirty="0"/>
          </a:p>
        </p:txBody>
      </p:sp>
      <p:sp>
        <p:nvSpPr>
          <p:cNvPr id="10" name="Title 1"/>
          <p:cNvSpPr txBox="1">
            <a:spLocks/>
          </p:cNvSpPr>
          <p:nvPr/>
        </p:nvSpPr>
        <p:spPr>
          <a:xfrm>
            <a:off x="425450" y="407988"/>
            <a:ext cx="8261350" cy="1039812"/>
          </a:xfrm>
          <a:prstGeom prst="rect">
            <a:avLst/>
          </a:prstGeom>
        </p:spPr>
        <p:txBody>
          <a:bodyPr anchor="ctr">
            <a:normAutofit/>
          </a:bodyPr>
          <a:lstStyle>
            <a:lvl1pPr algn="ctr" rtl="0" eaLnBrk="0" fontAlgn="base" hangingPunct="0">
              <a:spcBef>
                <a:spcPct val="0"/>
              </a:spcBef>
              <a:spcAft>
                <a:spcPct val="0"/>
              </a:spcAft>
              <a:defRPr sz="3500" kern="1200" cap="all">
                <a:solidFill>
                  <a:srgbClr val="5B5C5F"/>
                </a:solidFill>
                <a:latin typeface="+mj-lt"/>
                <a:ea typeface="+mj-ea"/>
                <a:cs typeface="+mj-cs"/>
              </a:defRPr>
            </a:lvl1pPr>
            <a:lvl2pPr algn="ctr" rtl="0" eaLnBrk="0" fontAlgn="base" hangingPunct="0">
              <a:spcBef>
                <a:spcPct val="0"/>
              </a:spcBef>
              <a:spcAft>
                <a:spcPct val="0"/>
              </a:spcAft>
              <a:defRPr sz="3500">
                <a:solidFill>
                  <a:srgbClr val="5B5C5F"/>
                </a:solidFill>
                <a:latin typeface="Book Antiqua" pitchFamily="18" charset="0"/>
              </a:defRPr>
            </a:lvl2pPr>
            <a:lvl3pPr algn="ctr" rtl="0" eaLnBrk="0" fontAlgn="base" hangingPunct="0">
              <a:spcBef>
                <a:spcPct val="0"/>
              </a:spcBef>
              <a:spcAft>
                <a:spcPct val="0"/>
              </a:spcAft>
              <a:defRPr sz="3500">
                <a:solidFill>
                  <a:srgbClr val="5B5C5F"/>
                </a:solidFill>
                <a:latin typeface="Book Antiqua" pitchFamily="18" charset="0"/>
              </a:defRPr>
            </a:lvl3pPr>
            <a:lvl4pPr algn="ctr" rtl="0" eaLnBrk="0" fontAlgn="base" hangingPunct="0">
              <a:spcBef>
                <a:spcPct val="0"/>
              </a:spcBef>
              <a:spcAft>
                <a:spcPct val="0"/>
              </a:spcAft>
              <a:defRPr sz="3500">
                <a:solidFill>
                  <a:srgbClr val="5B5C5F"/>
                </a:solidFill>
                <a:latin typeface="Book Antiqua" pitchFamily="18" charset="0"/>
              </a:defRPr>
            </a:lvl4pPr>
            <a:lvl5pPr algn="ctr" rtl="0" eaLnBrk="0" fontAlgn="base" hangingPunct="0">
              <a:spcBef>
                <a:spcPct val="0"/>
              </a:spcBef>
              <a:spcAft>
                <a:spcPct val="0"/>
              </a:spcAft>
              <a:defRPr sz="3500">
                <a:solidFill>
                  <a:srgbClr val="5B5C5F"/>
                </a:solidFill>
                <a:latin typeface="Book Antiqua" pitchFamily="18" charset="0"/>
              </a:defRPr>
            </a:lvl5pPr>
            <a:lvl6pPr marL="457200" algn="ctr" rtl="0" fontAlgn="base">
              <a:spcBef>
                <a:spcPct val="0"/>
              </a:spcBef>
              <a:spcAft>
                <a:spcPct val="0"/>
              </a:spcAft>
              <a:defRPr sz="3500">
                <a:solidFill>
                  <a:srgbClr val="5B5C5F"/>
                </a:solidFill>
                <a:latin typeface="Book Antiqua" pitchFamily="18" charset="0"/>
              </a:defRPr>
            </a:lvl6pPr>
            <a:lvl7pPr marL="914400" algn="ctr" rtl="0" fontAlgn="base">
              <a:spcBef>
                <a:spcPct val="0"/>
              </a:spcBef>
              <a:spcAft>
                <a:spcPct val="0"/>
              </a:spcAft>
              <a:defRPr sz="3500">
                <a:solidFill>
                  <a:srgbClr val="5B5C5F"/>
                </a:solidFill>
                <a:latin typeface="Book Antiqua" pitchFamily="18" charset="0"/>
              </a:defRPr>
            </a:lvl7pPr>
            <a:lvl8pPr marL="1371600" algn="ctr" rtl="0" fontAlgn="base">
              <a:spcBef>
                <a:spcPct val="0"/>
              </a:spcBef>
              <a:spcAft>
                <a:spcPct val="0"/>
              </a:spcAft>
              <a:defRPr sz="3500">
                <a:solidFill>
                  <a:srgbClr val="5B5C5F"/>
                </a:solidFill>
                <a:latin typeface="Book Antiqua" pitchFamily="18" charset="0"/>
              </a:defRPr>
            </a:lvl8pPr>
            <a:lvl9pPr marL="1828800" algn="ctr" rtl="0" fontAlgn="base">
              <a:spcBef>
                <a:spcPct val="0"/>
              </a:spcBef>
              <a:spcAft>
                <a:spcPct val="0"/>
              </a:spcAft>
              <a:defRPr sz="3500">
                <a:solidFill>
                  <a:srgbClr val="5B5C5F"/>
                </a:solidFill>
                <a:latin typeface="Book Antiqua" pitchFamily="18" charset="0"/>
              </a:defRPr>
            </a:lvl9pPr>
          </a:lstStyle>
          <a:p>
            <a:pPr eaLnBrk="1" fontAlgn="auto" hangingPunct="1">
              <a:spcAft>
                <a:spcPts val="0"/>
              </a:spcAft>
              <a:defRPr/>
            </a:pPr>
            <a:endParaRPr lang="en-GB" dirty="0">
              <a:solidFill>
                <a:schemeClr val="accent1">
                  <a:lumMod val="75000"/>
                </a:schemeClr>
              </a:solidFill>
            </a:endParaRPr>
          </a:p>
        </p:txBody>
      </p:sp>
      <p:sp>
        <p:nvSpPr>
          <p:cNvPr id="12" name="TextBox 11"/>
          <p:cNvSpPr txBox="1"/>
          <p:nvPr/>
        </p:nvSpPr>
        <p:spPr>
          <a:xfrm>
            <a:off x="-15875" y="5494380"/>
            <a:ext cx="9144000" cy="830997"/>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sz="1600" b="1" dirty="0">
                <a:solidFill>
                  <a:schemeClr val="accent3">
                    <a:lumMod val="75000"/>
                  </a:schemeClr>
                </a:solidFill>
              </a:rPr>
              <a:t>According to the </a:t>
            </a:r>
            <a:r>
              <a:rPr lang="en-GB" sz="1600" b="1" dirty="0" smtClean="0">
                <a:solidFill>
                  <a:schemeClr val="accent3">
                    <a:lumMod val="75000"/>
                  </a:schemeClr>
                </a:solidFill>
              </a:rPr>
              <a:t>2011 Census data, 54% </a:t>
            </a:r>
            <a:r>
              <a:rPr lang="en-GB" sz="1600" b="1" dirty="0">
                <a:solidFill>
                  <a:schemeClr val="accent3">
                    <a:lumMod val="75000"/>
                  </a:schemeClr>
                </a:solidFill>
              </a:rPr>
              <a:t>of the population </a:t>
            </a:r>
            <a:r>
              <a:rPr lang="en-GB" sz="1600" b="1" dirty="0" smtClean="0">
                <a:solidFill>
                  <a:schemeClr val="accent3">
                    <a:lumMod val="75000"/>
                  </a:schemeClr>
                </a:solidFill>
              </a:rPr>
              <a:t>in H&amp;F were Christian, higher than London (48%) but lower than England.  A far smaller proportion of the H&amp;F population were Hindu, Jewish or Sikh compared to the London average</a:t>
            </a:r>
            <a:endParaRPr lang="en-GB" sz="1600" b="1" dirty="0">
              <a:solidFill>
                <a:schemeClr val="accent3">
                  <a:lumMod val="75000"/>
                </a:schemeClr>
              </a:solidFill>
            </a:endParaRPr>
          </a:p>
        </p:txBody>
      </p:sp>
      <p:pic>
        <p:nvPicPr>
          <p:cNvPr id="15365" name="Picture 5" descr="http://t2.gstatic.com/images?q=tbn:ANd9GcQJY1zDHKIf8FMYCZlMm1AxiTBtD0SXNjGDY_DL98bBVj3lSUczbiqtOA">
            <a:hlinkClick r:id="rId2"/>
          </p:cNvPr>
          <p:cNvPicPr>
            <a:picLocks noChangeAspect="1" noChangeArrowheads="1"/>
          </p:cNvPicPr>
          <p:nvPr/>
        </p:nvPicPr>
        <p:blipFill>
          <a:blip r:embed="rId3" cstate="print"/>
          <a:srcRect/>
          <a:stretch>
            <a:fillRect/>
          </a:stretch>
        </p:blipFill>
        <p:spPr bwMode="auto">
          <a:xfrm>
            <a:off x="8143875" y="357188"/>
            <a:ext cx="590550" cy="784225"/>
          </a:xfrm>
          <a:prstGeom prst="rect">
            <a:avLst/>
          </a:prstGeom>
          <a:noFill/>
          <a:ln w="9525">
            <a:noFill/>
            <a:miter lim="800000"/>
            <a:headEnd/>
            <a:tailEnd/>
          </a:ln>
        </p:spPr>
      </p:pic>
      <p:pic>
        <p:nvPicPr>
          <p:cNvPr id="15366" name="Picture 7" descr="http://t0.gstatic.com/images?q=tbn:ANd9GcRXrBIcPY1DRE7Qwk_YVueSie07kF-fScwCUKX0eFY6_beCqAg4Gducgmk">
            <a:hlinkClick r:id="rId4"/>
          </p:cNvPr>
          <p:cNvPicPr>
            <a:picLocks noChangeAspect="1" noChangeArrowheads="1"/>
          </p:cNvPicPr>
          <p:nvPr/>
        </p:nvPicPr>
        <p:blipFill>
          <a:blip r:embed="rId5" cstate="print"/>
          <a:srcRect/>
          <a:stretch>
            <a:fillRect/>
          </a:stretch>
        </p:blipFill>
        <p:spPr bwMode="auto">
          <a:xfrm>
            <a:off x="7215188" y="649289"/>
            <a:ext cx="428625" cy="496887"/>
          </a:xfrm>
          <a:prstGeom prst="rect">
            <a:avLst/>
          </a:prstGeom>
          <a:noFill/>
          <a:ln w="9525">
            <a:noFill/>
            <a:miter lim="800000"/>
            <a:headEnd/>
            <a:tailEnd/>
          </a:ln>
        </p:spPr>
      </p:pic>
      <p:pic>
        <p:nvPicPr>
          <p:cNvPr id="15367" name="Picture 9" descr="http://t3.gstatic.com/images?q=tbn:ANd9GcTlyzZ-Bk426tpEF6whM8wP_Jhil69n-9HqpePUAC2weKOLFpVneykkdB3Ubg">
            <a:hlinkClick r:id="rId6"/>
          </p:cNvPr>
          <p:cNvPicPr>
            <a:picLocks noChangeAspect="1" noChangeArrowheads="1"/>
          </p:cNvPicPr>
          <p:nvPr/>
        </p:nvPicPr>
        <p:blipFill>
          <a:blip r:embed="rId7" cstate="print"/>
          <a:srcRect/>
          <a:stretch>
            <a:fillRect/>
          </a:stretch>
        </p:blipFill>
        <p:spPr bwMode="auto">
          <a:xfrm>
            <a:off x="5357813" y="1214438"/>
            <a:ext cx="285750" cy="285750"/>
          </a:xfrm>
          <a:prstGeom prst="rect">
            <a:avLst/>
          </a:prstGeom>
          <a:noFill/>
          <a:ln w="9525">
            <a:noFill/>
            <a:miter lim="800000"/>
            <a:headEnd/>
            <a:tailEnd/>
          </a:ln>
        </p:spPr>
      </p:pic>
      <p:pic>
        <p:nvPicPr>
          <p:cNvPr id="15368" name="Picture 11" descr="http://t1.gstatic.com/images?q=tbn:ANd9GcSI4IWptujGPxPiNwr8pThB643q9EHLI42rTN8h6j64-3wI0RnhiU0TCc0">
            <a:hlinkClick r:id="rId8"/>
          </p:cNvPr>
          <p:cNvPicPr>
            <a:picLocks noChangeAspect="1" noChangeArrowheads="1"/>
          </p:cNvPicPr>
          <p:nvPr/>
        </p:nvPicPr>
        <p:blipFill>
          <a:blip r:embed="rId9" cstate="print"/>
          <a:srcRect/>
          <a:stretch>
            <a:fillRect/>
          </a:stretch>
        </p:blipFill>
        <p:spPr bwMode="auto">
          <a:xfrm>
            <a:off x="2571751" y="1143000"/>
            <a:ext cx="357188" cy="433388"/>
          </a:xfrm>
          <a:prstGeom prst="rect">
            <a:avLst/>
          </a:prstGeom>
          <a:noFill/>
          <a:ln w="9525">
            <a:noFill/>
            <a:miter lim="800000"/>
            <a:headEnd/>
            <a:tailEnd/>
          </a:ln>
        </p:spPr>
      </p:pic>
      <p:pic>
        <p:nvPicPr>
          <p:cNvPr id="15369" name="Picture 13" descr="http://t1.gstatic.com/images?q=tbn:ANd9GcRP8urSxfuAYD73gIykM6hoc7ni9xiDCmBpTIhu84-Ef8Thl18D7kJHoEc8">
            <a:hlinkClick r:id="rId10"/>
          </p:cNvPr>
          <p:cNvPicPr>
            <a:picLocks noChangeAspect="1" noChangeArrowheads="1"/>
          </p:cNvPicPr>
          <p:nvPr/>
        </p:nvPicPr>
        <p:blipFill>
          <a:blip r:embed="rId11" cstate="print"/>
          <a:srcRect/>
          <a:stretch>
            <a:fillRect/>
          </a:stretch>
        </p:blipFill>
        <p:spPr bwMode="auto">
          <a:xfrm>
            <a:off x="1428759" y="714380"/>
            <a:ext cx="500063" cy="500063"/>
          </a:xfrm>
          <a:prstGeom prst="rect">
            <a:avLst/>
          </a:prstGeom>
          <a:noFill/>
          <a:ln w="9525">
            <a:noFill/>
            <a:miter lim="800000"/>
            <a:headEnd/>
            <a:tailEnd/>
          </a:ln>
        </p:spPr>
      </p:pic>
      <p:pic>
        <p:nvPicPr>
          <p:cNvPr id="15370" name="Picture 15" descr="http://upload.wikimedia.org/wikipedia/commons/thumb/8/8e/Om.svg/220px-Om.svg.png">
            <a:hlinkClick r:id="rId12"/>
          </p:cNvPr>
          <p:cNvPicPr>
            <a:picLocks noChangeAspect="1" noChangeArrowheads="1"/>
          </p:cNvPicPr>
          <p:nvPr/>
        </p:nvPicPr>
        <p:blipFill>
          <a:blip r:embed="rId13" cstate="print"/>
          <a:srcRect/>
          <a:stretch>
            <a:fillRect/>
          </a:stretch>
        </p:blipFill>
        <p:spPr bwMode="auto">
          <a:xfrm>
            <a:off x="357188" y="357188"/>
            <a:ext cx="571500" cy="588962"/>
          </a:xfrm>
          <a:prstGeom prst="rect">
            <a:avLst/>
          </a:prstGeom>
          <a:noFill/>
          <a:ln w="9525">
            <a:noFill/>
            <a:miter lim="800000"/>
            <a:headEnd/>
            <a:tailEnd/>
          </a:ln>
        </p:spPr>
      </p:pic>
      <p:graphicFrame>
        <p:nvGraphicFramePr>
          <p:cNvPr id="23" name="Content Placeholder 22"/>
          <p:cNvGraphicFramePr>
            <a:graphicFrameLocks noGrp="1"/>
          </p:cNvGraphicFramePr>
          <p:nvPr>
            <p:ph idx="1"/>
          </p:nvPr>
        </p:nvGraphicFramePr>
        <p:xfrm>
          <a:off x="357194" y="1844679"/>
          <a:ext cx="8463283" cy="2160389"/>
        </p:xfrm>
        <a:graphic>
          <a:graphicData uri="http://schemas.openxmlformats.org/drawingml/2006/table">
            <a:tbl>
              <a:tblPr/>
              <a:tblGrid>
                <a:gridCol w="1711045"/>
                <a:gridCol w="861505"/>
                <a:gridCol w="825609"/>
                <a:gridCol w="825609"/>
                <a:gridCol w="705957"/>
                <a:gridCol w="682026"/>
                <a:gridCol w="685803"/>
                <a:gridCol w="693991"/>
                <a:gridCol w="717921"/>
                <a:gridCol w="753817"/>
              </a:tblGrid>
              <a:tr h="955008">
                <a:tc>
                  <a:txBody>
                    <a:bodyPr/>
                    <a:lstStyle/>
                    <a:p>
                      <a:pPr algn="l" fontAlgn="b"/>
                      <a:endParaRPr lang="en-GB" sz="1200" b="0" i="0" u="none" strike="noStrike" dirty="0">
                        <a:solidFill>
                          <a:srgbClr val="000000"/>
                        </a:solidFill>
                        <a:effectLst/>
                        <a:latin typeface="Arial"/>
                      </a:endParaRPr>
                    </a:p>
                  </a:txBody>
                  <a:tcPr marL="8869" marR="8869" marT="8870" marB="0" anchor="b">
                    <a:lnL>
                      <a:noFill/>
                    </a:lnL>
                    <a:lnR>
                      <a:noFill/>
                    </a:lnR>
                    <a:lnT>
                      <a:noFill/>
                    </a:lnT>
                    <a:lnB>
                      <a:noFill/>
                    </a:lnB>
                  </a:tcPr>
                </a:tc>
                <a:tc>
                  <a:txBody>
                    <a:bodyPr/>
                    <a:lstStyle/>
                    <a:p>
                      <a:pPr algn="ctr" fontAlgn="t"/>
                      <a:r>
                        <a:rPr lang="en-GB" sz="1200" b="1" i="0" u="none" strike="noStrike" dirty="0">
                          <a:solidFill>
                            <a:srgbClr val="C0504D"/>
                          </a:solidFill>
                          <a:effectLst/>
                          <a:latin typeface="Arial"/>
                        </a:rPr>
                        <a:t>Christian %</a:t>
                      </a:r>
                    </a:p>
                  </a:txBody>
                  <a:tcPr marL="8869" marR="8869" marT="8870" marB="0">
                    <a:lnL>
                      <a:noFill/>
                    </a:lnL>
                    <a:lnR>
                      <a:noFill/>
                    </a:lnR>
                    <a:lnT>
                      <a:noFill/>
                    </a:lnT>
                    <a:lnB>
                      <a:noFill/>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200" b="1" i="0" u="none" strike="noStrike" dirty="0" smtClean="0">
                          <a:solidFill>
                            <a:srgbClr val="C0504D"/>
                          </a:solidFill>
                          <a:effectLst/>
                          <a:latin typeface="Arial"/>
                        </a:rPr>
                        <a:t>Muslim %</a:t>
                      </a:r>
                    </a:p>
                    <a:p>
                      <a:pPr algn="ctr" fontAlgn="t"/>
                      <a:endParaRPr lang="en-GB" sz="1200" b="1" i="0" u="none" strike="noStrike" dirty="0">
                        <a:solidFill>
                          <a:srgbClr val="C0504D"/>
                        </a:solidFill>
                        <a:effectLst/>
                        <a:latin typeface="Arial"/>
                      </a:endParaRPr>
                    </a:p>
                  </a:txBody>
                  <a:tcPr marL="8869" marR="8869" marT="8870" marB="0">
                    <a:lnL>
                      <a:noFill/>
                    </a:lnL>
                    <a:lnR>
                      <a:noFill/>
                    </a:lnR>
                    <a:lnT>
                      <a:noFill/>
                    </a:lnT>
                    <a:lnB>
                      <a:noFill/>
                    </a:lnB>
                  </a:tcPr>
                </a:tc>
                <a:tc>
                  <a:txBody>
                    <a:bodyPr/>
                    <a:lstStyle/>
                    <a:p>
                      <a:pPr algn="ctr" fontAlgn="t"/>
                      <a:r>
                        <a:rPr lang="en-GB" sz="1200" b="1" i="0" u="none" strike="noStrike" dirty="0">
                          <a:solidFill>
                            <a:srgbClr val="C0504D"/>
                          </a:solidFill>
                          <a:effectLst/>
                          <a:latin typeface="Arial"/>
                        </a:rPr>
                        <a:t>Hindu %</a:t>
                      </a:r>
                    </a:p>
                  </a:txBody>
                  <a:tcPr marL="8869" marR="8869" marT="8870" marB="0">
                    <a:lnL>
                      <a:noFill/>
                    </a:lnL>
                    <a:lnR>
                      <a:noFill/>
                    </a:lnR>
                    <a:lnT>
                      <a:noFill/>
                    </a:lnT>
                    <a:lnB>
                      <a:noFill/>
                    </a:lnB>
                  </a:tcPr>
                </a:tc>
                <a:tc>
                  <a:txBody>
                    <a:bodyPr/>
                    <a:lstStyle/>
                    <a:p>
                      <a:pPr algn="ctr" fontAlgn="t"/>
                      <a:r>
                        <a:rPr lang="en-GB" sz="1200" b="1" i="0" u="none" strike="noStrike" dirty="0">
                          <a:solidFill>
                            <a:srgbClr val="C0504D"/>
                          </a:solidFill>
                          <a:effectLst/>
                          <a:latin typeface="Arial"/>
                        </a:rPr>
                        <a:t>Jewish %</a:t>
                      </a:r>
                    </a:p>
                  </a:txBody>
                  <a:tcPr marL="8869" marR="8869" marT="8870" marB="0">
                    <a:lnL>
                      <a:noFill/>
                    </a:lnL>
                    <a:lnR>
                      <a:noFill/>
                    </a:lnR>
                    <a:lnT>
                      <a:noFill/>
                    </a:lnT>
                    <a:lnB>
                      <a:noFill/>
                    </a:lnB>
                  </a:tcPr>
                </a:tc>
                <a:tc>
                  <a:txBody>
                    <a:bodyPr/>
                    <a:lstStyle/>
                    <a:p>
                      <a:pPr algn="ctr" fontAlgn="t"/>
                      <a:r>
                        <a:rPr lang="en-GB" sz="1200" b="1" i="0" u="none" strike="noStrike" dirty="0">
                          <a:solidFill>
                            <a:srgbClr val="C0504D"/>
                          </a:solidFill>
                          <a:effectLst/>
                          <a:latin typeface="Arial"/>
                        </a:rPr>
                        <a:t>Buddhist %</a:t>
                      </a:r>
                    </a:p>
                  </a:txBody>
                  <a:tcPr marL="8869" marR="8869" marT="8870" marB="0">
                    <a:lnL>
                      <a:noFill/>
                    </a:lnL>
                    <a:lnR>
                      <a:noFill/>
                    </a:lnR>
                    <a:lnT>
                      <a:noFill/>
                    </a:lnT>
                    <a:lnB>
                      <a:noFill/>
                    </a:lnB>
                  </a:tcPr>
                </a:tc>
                <a:tc>
                  <a:txBody>
                    <a:bodyPr/>
                    <a:lstStyle/>
                    <a:p>
                      <a:pPr algn="ctr" fontAlgn="t"/>
                      <a:r>
                        <a:rPr lang="en-GB" sz="1200" b="1" i="0" u="none" strike="noStrike" dirty="0">
                          <a:solidFill>
                            <a:srgbClr val="C0504D"/>
                          </a:solidFill>
                          <a:effectLst/>
                          <a:latin typeface="Arial"/>
                        </a:rPr>
                        <a:t>Sikh %</a:t>
                      </a:r>
                    </a:p>
                  </a:txBody>
                  <a:tcPr marL="8869" marR="8869" marT="8870" marB="0">
                    <a:lnL>
                      <a:noFill/>
                    </a:lnL>
                    <a:lnR>
                      <a:noFill/>
                    </a:lnR>
                    <a:lnT>
                      <a:noFill/>
                    </a:lnT>
                    <a:lnB>
                      <a:noFill/>
                    </a:lnB>
                  </a:tcPr>
                </a:tc>
                <a:tc>
                  <a:txBody>
                    <a:bodyPr/>
                    <a:lstStyle/>
                    <a:p>
                      <a:pPr algn="ctr" fontAlgn="t"/>
                      <a:r>
                        <a:rPr lang="en-GB" sz="1200" b="1" i="0" u="none" strike="noStrike" dirty="0">
                          <a:solidFill>
                            <a:srgbClr val="C0504D"/>
                          </a:solidFill>
                          <a:effectLst/>
                          <a:latin typeface="Arial"/>
                        </a:rPr>
                        <a:t>Other religion %</a:t>
                      </a:r>
                    </a:p>
                  </a:txBody>
                  <a:tcPr marL="8869" marR="8869" marT="8870" marB="0">
                    <a:lnL>
                      <a:noFill/>
                    </a:lnL>
                    <a:lnR>
                      <a:noFill/>
                    </a:lnR>
                    <a:lnT>
                      <a:noFill/>
                    </a:lnT>
                    <a:lnB>
                      <a:noFill/>
                    </a:lnB>
                  </a:tcPr>
                </a:tc>
                <a:tc>
                  <a:txBody>
                    <a:bodyPr/>
                    <a:lstStyle/>
                    <a:p>
                      <a:pPr algn="ctr" fontAlgn="t"/>
                      <a:r>
                        <a:rPr lang="en-GB" sz="1200" b="1" i="0" u="none" strike="noStrike" dirty="0">
                          <a:solidFill>
                            <a:srgbClr val="C0504D"/>
                          </a:solidFill>
                          <a:effectLst/>
                          <a:latin typeface="Arial"/>
                        </a:rPr>
                        <a:t>No religion %</a:t>
                      </a:r>
                    </a:p>
                  </a:txBody>
                  <a:tcPr marL="8869" marR="8869" marT="8870" marB="0">
                    <a:lnL>
                      <a:noFill/>
                    </a:lnL>
                    <a:lnR>
                      <a:noFill/>
                    </a:lnR>
                    <a:lnT>
                      <a:noFill/>
                    </a:lnT>
                    <a:lnB>
                      <a:noFill/>
                    </a:lnB>
                  </a:tcPr>
                </a:tc>
                <a:tc>
                  <a:txBody>
                    <a:bodyPr/>
                    <a:lstStyle/>
                    <a:p>
                      <a:pPr algn="ctr" fontAlgn="t"/>
                      <a:r>
                        <a:rPr lang="en-GB" sz="1200" b="1" i="0" u="none" strike="noStrike" dirty="0">
                          <a:solidFill>
                            <a:srgbClr val="C0504D"/>
                          </a:solidFill>
                          <a:effectLst/>
                          <a:latin typeface="Arial"/>
                        </a:rPr>
                        <a:t>Religion not stated %</a:t>
                      </a:r>
                    </a:p>
                  </a:txBody>
                  <a:tcPr marL="8869" marR="8869" marT="8870" marB="0">
                    <a:lnL>
                      <a:noFill/>
                    </a:lnL>
                    <a:lnR>
                      <a:noFill/>
                    </a:lnR>
                    <a:lnT>
                      <a:noFill/>
                    </a:lnT>
                    <a:lnB>
                      <a:noFill/>
                    </a:lnB>
                  </a:tcPr>
                </a:tc>
              </a:tr>
              <a:tr h="575518">
                <a:tc>
                  <a:txBody>
                    <a:bodyPr/>
                    <a:lstStyle/>
                    <a:p>
                      <a:pPr algn="l" fontAlgn="b"/>
                      <a:r>
                        <a:rPr lang="en-GB" sz="1300" b="1" i="0" u="none" strike="noStrike" dirty="0" smtClean="0">
                          <a:solidFill>
                            <a:srgbClr val="366092"/>
                          </a:solidFill>
                          <a:effectLst/>
                          <a:latin typeface="Arial"/>
                        </a:rPr>
                        <a:t>H&amp;F  </a:t>
                      </a:r>
                      <a:endParaRPr lang="en-GB" sz="1300" b="1" i="0" u="none" strike="noStrike" dirty="0">
                        <a:solidFill>
                          <a:srgbClr val="366092"/>
                        </a:solidFill>
                        <a:effectLst/>
                        <a:latin typeface="Arial"/>
                      </a:endParaRPr>
                    </a:p>
                  </a:txBody>
                  <a:tcPr marL="8869" marR="8869" marT="8870" marB="0" anchor="b">
                    <a:lnL>
                      <a:noFill/>
                    </a:lnL>
                    <a:lnR>
                      <a:noFill/>
                    </a:lnR>
                    <a:lnT>
                      <a:noFill/>
                    </a:lnT>
                    <a:lnB>
                      <a:noFill/>
                    </a:lnB>
                  </a:tcPr>
                </a:tc>
                <a:tc>
                  <a:txBody>
                    <a:bodyPr/>
                    <a:lstStyle/>
                    <a:p>
                      <a:pPr algn="ctr" fontAlgn="b"/>
                      <a:r>
                        <a:rPr lang="en-GB" sz="1300" b="1" i="0" u="none" strike="noStrike" dirty="0" smtClean="0">
                          <a:solidFill>
                            <a:srgbClr val="215967"/>
                          </a:solidFill>
                          <a:effectLst/>
                          <a:latin typeface="Arial"/>
                        </a:rPr>
                        <a:t>54.1%</a:t>
                      </a:r>
                      <a:endParaRPr lang="en-GB" sz="1300" b="1"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300" b="0" i="0" u="none" strike="noStrike" dirty="0" smtClean="0">
                          <a:solidFill>
                            <a:srgbClr val="215967"/>
                          </a:solidFill>
                          <a:effectLst/>
                          <a:latin typeface="Arial"/>
                        </a:rPr>
                        <a:t>10.0%</a:t>
                      </a: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1.1%</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0.6%</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1" i="0" u="none" strike="noStrike" dirty="0" smtClean="0">
                          <a:solidFill>
                            <a:srgbClr val="215967"/>
                          </a:solidFill>
                          <a:effectLst/>
                          <a:latin typeface="Arial"/>
                        </a:rPr>
                        <a:t>1.1%</a:t>
                      </a:r>
                      <a:endParaRPr lang="en-GB" sz="1300" b="1"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0.2%</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0.5%</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1" i="0" u="none" strike="noStrike" dirty="0" smtClean="0">
                          <a:solidFill>
                            <a:srgbClr val="215967"/>
                          </a:solidFill>
                          <a:effectLst/>
                          <a:latin typeface="Arial"/>
                        </a:rPr>
                        <a:t>23.8%</a:t>
                      </a:r>
                      <a:endParaRPr lang="en-GB" sz="1300" b="1"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8.4%</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r>
              <a:tr h="301580">
                <a:tc>
                  <a:txBody>
                    <a:bodyPr/>
                    <a:lstStyle/>
                    <a:p>
                      <a:pPr algn="l" fontAlgn="b"/>
                      <a:r>
                        <a:rPr lang="en-GB" sz="1300" b="1" i="0" u="none" strike="noStrike" dirty="0" smtClean="0">
                          <a:solidFill>
                            <a:srgbClr val="366092"/>
                          </a:solidFill>
                          <a:effectLst/>
                          <a:latin typeface="Arial"/>
                        </a:rPr>
                        <a:t>London</a:t>
                      </a:r>
                      <a:endParaRPr lang="en-GB" sz="1300" b="1" i="0" u="none" strike="noStrike" dirty="0">
                        <a:solidFill>
                          <a:srgbClr val="366092"/>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48.4%</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12.4%</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5.0%</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1.8%</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1.0%</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1.5%</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0.6%</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20.7%</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8.5%</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r>
              <a:tr h="328283">
                <a:tc>
                  <a:txBody>
                    <a:bodyPr/>
                    <a:lstStyle/>
                    <a:p>
                      <a:pPr algn="l" fontAlgn="b"/>
                      <a:r>
                        <a:rPr lang="en-GB" sz="1300" b="1" i="0" u="none" strike="noStrike" dirty="0" smtClean="0">
                          <a:solidFill>
                            <a:srgbClr val="366092"/>
                          </a:solidFill>
                          <a:effectLst/>
                          <a:latin typeface="Arial"/>
                        </a:rPr>
                        <a:t>England</a:t>
                      </a:r>
                      <a:endParaRPr lang="en-GB" sz="1300" b="1" i="0" u="none" strike="noStrike" dirty="0">
                        <a:solidFill>
                          <a:srgbClr val="366092"/>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59.4%</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5.0%</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1.5%</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0.5%</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0.5%</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0.8%</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0.4%</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24.7%</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c>
                  <a:txBody>
                    <a:bodyPr/>
                    <a:lstStyle/>
                    <a:p>
                      <a:pPr algn="ctr" fontAlgn="b"/>
                      <a:r>
                        <a:rPr lang="en-GB" sz="1300" b="0" i="0" u="none" strike="noStrike" dirty="0" smtClean="0">
                          <a:solidFill>
                            <a:srgbClr val="215967"/>
                          </a:solidFill>
                          <a:effectLst/>
                          <a:latin typeface="Arial"/>
                        </a:rPr>
                        <a:t>7.2%</a:t>
                      </a:r>
                      <a:endParaRPr lang="en-GB" sz="1300" b="0" i="0" u="none" strike="noStrike" dirty="0">
                        <a:solidFill>
                          <a:srgbClr val="215967"/>
                        </a:solidFill>
                        <a:effectLst/>
                        <a:latin typeface="Arial"/>
                      </a:endParaRPr>
                    </a:p>
                  </a:txBody>
                  <a:tcPr marL="8869" marR="8869" marT="887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lumMod val="75000"/>
                  </a:schemeClr>
                </a:solidFill>
              </a:rPr>
              <a:t>Disability</a:t>
            </a:r>
            <a:endParaRPr lang="en-GB" dirty="0">
              <a:solidFill>
                <a:schemeClr val="accent1">
                  <a:lumMod val="75000"/>
                </a:schemeClr>
              </a:solidFill>
            </a:endParaRPr>
          </a:p>
        </p:txBody>
      </p:sp>
      <p:sp>
        <p:nvSpPr>
          <p:cNvPr id="17411" name="TextBox 6"/>
          <p:cNvSpPr txBox="1">
            <a:spLocks noChangeArrowheads="1"/>
          </p:cNvSpPr>
          <p:nvPr/>
        </p:nvSpPr>
        <p:spPr bwMode="auto">
          <a:xfrm>
            <a:off x="142876" y="1571627"/>
            <a:ext cx="4929188" cy="6509474"/>
          </a:xfrm>
          <a:prstGeom prst="rect">
            <a:avLst/>
          </a:prstGeom>
          <a:noFill/>
          <a:ln w="9525">
            <a:noFill/>
            <a:miter lim="800000"/>
            <a:headEnd/>
            <a:tailEnd/>
          </a:ln>
        </p:spPr>
        <p:txBody>
          <a:bodyPr>
            <a:spAutoFit/>
          </a:bodyPr>
          <a:lstStyle/>
          <a:p>
            <a:pPr algn="ctr"/>
            <a:r>
              <a:rPr lang="en-GB" sz="1600" b="1" dirty="0">
                <a:solidFill>
                  <a:srgbClr val="0070C0"/>
                </a:solidFill>
                <a:latin typeface="Century Gothic" pitchFamily="34" charset="0"/>
              </a:rPr>
              <a:t>Limiting Long-term illness (</a:t>
            </a:r>
            <a:r>
              <a:rPr lang="en-GB" sz="1600" b="1" dirty="0" smtClean="0">
                <a:solidFill>
                  <a:srgbClr val="0070C0"/>
                </a:solidFill>
                <a:latin typeface="Century Gothic" pitchFamily="34" charset="0"/>
              </a:rPr>
              <a:t>LLTI), 2011:</a:t>
            </a:r>
            <a:endParaRPr lang="en-GB" sz="1600" b="1" dirty="0">
              <a:solidFill>
                <a:srgbClr val="0070C0"/>
              </a:solidFill>
              <a:latin typeface="Century Gothic" pitchFamily="34" charset="0"/>
            </a:endParaRPr>
          </a:p>
          <a:p>
            <a:pPr algn="ctr"/>
            <a:r>
              <a:rPr lang="en-GB" sz="1400" dirty="0" smtClean="0">
                <a:latin typeface="Century Gothic" pitchFamily="34" charset="0"/>
              </a:rPr>
              <a:t>Estimated 25,000 patients stated </a:t>
            </a:r>
            <a:r>
              <a:rPr lang="en-GB" sz="1400" dirty="0">
                <a:latin typeface="Century Gothic" pitchFamily="34" charset="0"/>
              </a:rPr>
              <a:t>they had a </a:t>
            </a:r>
            <a:r>
              <a:rPr lang="en-GB" sz="1400" dirty="0" smtClean="0">
                <a:latin typeface="Century Gothic" pitchFamily="34" charset="0"/>
              </a:rPr>
              <a:t>LLTI</a:t>
            </a:r>
            <a:endParaRPr lang="en-GB" sz="1400" dirty="0">
              <a:latin typeface="Century Gothic" pitchFamily="34" charset="0"/>
            </a:endParaRPr>
          </a:p>
          <a:p>
            <a:pPr algn="ctr"/>
            <a:r>
              <a:rPr lang="en-GB" sz="1100" dirty="0" smtClean="0">
                <a:latin typeface="Century Gothic" pitchFamily="34" charset="0"/>
              </a:rPr>
              <a:t>(12.6% </a:t>
            </a:r>
            <a:r>
              <a:rPr lang="en-GB" sz="1100" dirty="0">
                <a:latin typeface="Century Gothic" pitchFamily="34" charset="0"/>
              </a:rPr>
              <a:t>of the population of </a:t>
            </a:r>
            <a:r>
              <a:rPr lang="en-GB" sz="1100" dirty="0" smtClean="0">
                <a:latin typeface="Century Gothic" pitchFamily="34" charset="0"/>
              </a:rPr>
              <a:t>H&amp;F   (London: 14.2%))</a:t>
            </a:r>
            <a:endParaRPr lang="en-GB" sz="1100" dirty="0">
              <a:latin typeface="Century Gothic" pitchFamily="34" charset="0"/>
            </a:endParaRPr>
          </a:p>
          <a:p>
            <a:pPr algn="ctr"/>
            <a:endParaRPr lang="en-GB" sz="1000" dirty="0">
              <a:latin typeface="Century Gothic" pitchFamily="34" charset="0"/>
            </a:endParaRPr>
          </a:p>
          <a:p>
            <a:pPr algn="ctr"/>
            <a:r>
              <a:rPr lang="en-GB" sz="1600" b="1" dirty="0">
                <a:solidFill>
                  <a:srgbClr val="0070C0"/>
                </a:solidFill>
                <a:latin typeface="Century Gothic" pitchFamily="34" charset="0"/>
              </a:rPr>
              <a:t>Visual Impairment:</a:t>
            </a:r>
          </a:p>
          <a:p>
            <a:pPr algn="ctr"/>
            <a:r>
              <a:rPr lang="en-GB" sz="1400" dirty="0" smtClean="0">
                <a:latin typeface="Century Gothic" pitchFamily="34" charset="0"/>
              </a:rPr>
              <a:t>840 </a:t>
            </a:r>
            <a:r>
              <a:rPr lang="en-GB" sz="1400" dirty="0">
                <a:latin typeface="Century Gothic" pitchFamily="34" charset="0"/>
              </a:rPr>
              <a:t>registered blind or partially sighted. </a:t>
            </a:r>
          </a:p>
          <a:p>
            <a:pPr algn="ctr"/>
            <a:r>
              <a:rPr lang="en-GB" sz="1400" dirty="0">
                <a:latin typeface="Century Gothic" pitchFamily="34" charset="0"/>
              </a:rPr>
              <a:t>(According to NHS statistics 2011)</a:t>
            </a:r>
          </a:p>
          <a:p>
            <a:pPr algn="ctr"/>
            <a:endParaRPr lang="en-GB" sz="1000" dirty="0">
              <a:latin typeface="Century Gothic" pitchFamily="34" charset="0"/>
            </a:endParaRPr>
          </a:p>
          <a:p>
            <a:pPr algn="ctr"/>
            <a:r>
              <a:rPr lang="en-GB" sz="1600" b="1" dirty="0">
                <a:solidFill>
                  <a:srgbClr val="0070C0"/>
                </a:solidFill>
                <a:latin typeface="Century Gothic" pitchFamily="34" charset="0"/>
              </a:rPr>
              <a:t>Learning Disabilities:</a:t>
            </a:r>
          </a:p>
          <a:p>
            <a:pPr algn="ctr"/>
            <a:r>
              <a:rPr lang="en-GB" sz="1400" dirty="0" smtClean="0">
                <a:latin typeface="Century Gothic" pitchFamily="34" charset="0"/>
              </a:rPr>
              <a:t>385 </a:t>
            </a:r>
            <a:r>
              <a:rPr lang="en-GB" sz="1400" dirty="0">
                <a:latin typeface="Century Gothic" pitchFamily="34" charset="0"/>
              </a:rPr>
              <a:t>on GP learning disability </a:t>
            </a:r>
            <a:r>
              <a:rPr lang="en-GB" sz="1400" dirty="0" smtClean="0">
                <a:latin typeface="Century Gothic" pitchFamily="34" charset="0"/>
              </a:rPr>
              <a:t>registers</a:t>
            </a:r>
            <a:endParaRPr lang="en-GB" sz="1400" dirty="0">
              <a:latin typeface="Century Gothic" pitchFamily="34" charset="0"/>
            </a:endParaRPr>
          </a:p>
          <a:p>
            <a:pPr algn="ctr"/>
            <a:r>
              <a:rPr lang="en-GB" sz="1100" dirty="0" smtClean="0">
                <a:latin typeface="Century Gothic" pitchFamily="34" charset="0"/>
              </a:rPr>
              <a:t>(0.19% </a:t>
            </a:r>
            <a:r>
              <a:rPr lang="en-GB" sz="1100" dirty="0">
                <a:latin typeface="Century Gothic" pitchFamily="34" charset="0"/>
              </a:rPr>
              <a:t>of the </a:t>
            </a:r>
            <a:r>
              <a:rPr lang="en-GB" sz="1100" dirty="0" smtClean="0">
                <a:latin typeface="Century Gothic" pitchFamily="34" charset="0"/>
              </a:rPr>
              <a:t>H&amp;F GP population)</a:t>
            </a:r>
            <a:endParaRPr lang="en-GB" sz="1100" dirty="0">
              <a:latin typeface="Century Gothic" pitchFamily="34" charset="0"/>
            </a:endParaRPr>
          </a:p>
          <a:p>
            <a:pPr algn="ctr"/>
            <a:endParaRPr lang="en-GB" sz="1000" dirty="0">
              <a:latin typeface="Century Gothic" pitchFamily="34" charset="0"/>
            </a:endParaRPr>
          </a:p>
          <a:p>
            <a:pPr algn="ctr"/>
            <a:r>
              <a:rPr lang="en-GB" sz="1600" b="1" dirty="0">
                <a:solidFill>
                  <a:srgbClr val="0070C0"/>
                </a:solidFill>
                <a:latin typeface="Century Gothic" pitchFamily="34" charset="0"/>
              </a:rPr>
              <a:t>Working Age Disability:</a:t>
            </a:r>
          </a:p>
          <a:p>
            <a:pPr algn="ctr"/>
            <a:r>
              <a:rPr lang="en-GB" sz="1400" dirty="0" err="1" smtClean="0">
                <a:latin typeface="Century Gothic" pitchFamily="34" charset="0"/>
              </a:rPr>
              <a:t>Est</a:t>
            </a:r>
            <a:r>
              <a:rPr lang="en-GB" sz="1400" dirty="0" smtClean="0">
                <a:latin typeface="Century Gothic" pitchFamily="34" charset="0"/>
              </a:rPr>
              <a:t> 6,000 economically inactive due to long-term sickness or disability</a:t>
            </a:r>
            <a:endParaRPr lang="en-GB" sz="1400" dirty="0">
              <a:latin typeface="Century Gothic" pitchFamily="34" charset="0"/>
            </a:endParaRPr>
          </a:p>
          <a:p>
            <a:pPr algn="ctr"/>
            <a:r>
              <a:rPr lang="en-GB" sz="1100" dirty="0" smtClean="0">
                <a:latin typeface="Century Gothic" pitchFamily="34" charset="0"/>
              </a:rPr>
              <a:t>(3.9% </a:t>
            </a:r>
            <a:r>
              <a:rPr lang="en-GB" sz="1100" dirty="0">
                <a:latin typeface="Century Gothic" pitchFamily="34" charset="0"/>
              </a:rPr>
              <a:t>of </a:t>
            </a:r>
            <a:r>
              <a:rPr lang="en-GB" sz="1100" dirty="0" smtClean="0">
                <a:latin typeface="Century Gothic" pitchFamily="34" charset="0"/>
              </a:rPr>
              <a:t>working age population (London 3.7%))</a:t>
            </a:r>
            <a:endParaRPr lang="en-GB" sz="1100" dirty="0">
              <a:latin typeface="Century Gothic" pitchFamily="34" charset="0"/>
            </a:endParaRPr>
          </a:p>
          <a:p>
            <a:pPr algn="ctr"/>
            <a:endParaRPr lang="en-GB" sz="1000" dirty="0">
              <a:latin typeface="Century Gothic" pitchFamily="34" charset="0"/>
            </a:endParaRPr>
          </a:p>
          <a:p>
            <a:pPr algn="ctr"/>
            <a:r>
              <a:rPr lang="en-GB" sz="1600" b="1" dirty="0" smtClean="0">
                <a:solidFill>
                  <a:srgbClr val="0070C0"/>
                </a:solidFill>
                <a:latin typeface="Century Gothic" pitchFamily="34" charset="0"/>
              </a:rPr>
              <a:t>Using a Mobility Aid:</a:t>
            </a:r>
          </a:p>
          <a:p>
            <a:pPr algn="ctr"/>
            <a:r>
              <a:rPr lang="en-GB" sz="1400" dirty="0" err="1" smtClean="0">
                <a:latin typeface="Century Gothic" pitchFamily="34" charset="0"/>
              </a:rPr>
              <a:t>Est</a:t>
            </a:r>
            <a:r>
              <a:rPr lang="en-GB" sz="1400" dirty="0" smtClean="0">
                <a:latin typeface="Century Gothic" pitchFamily="34" charset="0"/>
              </a:rPr>
              <a:t> 4,900 aged 65 or over using an aid.</a:t>
            </a:r>
          </a:p>
          <a:p>
            <a:pPr algn="ctr"/>
            <a:r>
              <a:rPr lang="en-GB" sz="1000" dirty="0" smtClean="0">
                <a:latin typeface="Century Gothic" pitchFamily="34" charset="0"/>
              </a:rPr>
              <a:t>(based on national population </a:t>
            </a:r>
            <a:r>
              <a:rPr lang="en-GB" sz="1000" dirty="0" err="1" smtClean="0">
                <a:latin typeface="Century Gothic" pitchFamily="34" charset="0"/>
              </a:rPr>
              <a:t>prev</a:t>
            </a:r>
            <a:r>
              <a:rPr lang="en-GB" sz="1000" dirty="0" smtClean="0">
                <a:latin typeface="Century Gothic" pitchFamily="34" charset="0"/>
              </a:rPr>
              <a:t> of around 29%)</a:t>
            </a:r>
          </a:p>
          <a:p>
            <a:pPr algn="ctr"/>
            <a:r>
              <a:rPr lang="en-GB" sz="1000" dirty="0" smtClean="0">
                <a:latin typeface="Century Gothic" pitchFamily="34" charset="0"/>
              </a:rPr>
              <a:t> (HSE 2005)).</a:t>
            </a:r>
          </a:p>
          <a:p>
            <a:pPr algn="ctr"/>
            <a:endParaRPr lang="en-GB" sz="1000" dirty="0">
              <a:latin typeface="Century Gothic" pitchFamily="34" charset="0"/>
            </a:endParaRPr>
          </a:p>
          <a:p>
            <a:pPr algn="ctr"/>
            <a:r>
              <a:rPr lang="en-GB" sz="1600" b="1" dirty="0">
                <a:solidFill>
                  <a:srgbClr val="0070C0"/>
                </a:solidFill>
                <a:latin typeface="Century Gothic" pitchFamily="34" charset="0"/>
              </a:rPr>
              <a:t>Hearing Impairment:</a:t>
            </a:r>
          </a:p>
          <a:p>
            <a:pPr algn="ctr"/>
            <a:r>
              <a:rPr lang="en-GB" sz="1400" dirty="0" smtClean="0">
                <a:latin typeface="Century Gothic" pitchFamily="34" charset="0"/>
              </a:rPr>
              <a:t>350 </a:t>
            </a:r>
            <a:r>
              <a:rPr lang="en-GB" sz="1400" dirty="0">
                <a:latin typeface="Century Gothic" pitchFamily="34" charset="0"/>
              </a:rPr>
              <a:t>registered deaf or hard of hearing. </a:t>
            </a:r>
          </a:p>
          <a:p>
            <a:pPr algn="ctr"/>
            <a:r>
              <a:rPr lang="en-GB" sz="1400" dirty="0">
                <a:latin typeface="Century Gothic" pitchFamily="34" charset="0"/>
              </a:rPr>
              <a:t>(According to NHS statistics </a:t>
            </a:r>
            <a:r>
              <a:rPr lang="en-GB" sz="1400" dirty="0" smtClean="0">
                <a:latin typeface="Century Gothic" pitchFamily="34" charset="0"/>
              </a:rPr>
              <a:t>2014).</a:t>
            </a:r>
            <a:endParaRPr lang="en-GB" sz="1400" dirty="0">
              <a:latin typeface="Century Gothic" pitchFamily="34" charset="0"/>
            </a:endParaRPr>
          </a:p>
          <a:p>
            <a:pPr algn="ctr"/>
            <a:endParaRPr lang="en-GB" sz="1000" dirty="0">
              <a:latin typeface="Century Gothic" pitchFamily="34" charset="0"/>
            </a:endParaRPr>
          </a:p>
          <a:p>
            <a:pPr algn="ctr"/>
            <a:endParaRPr lang="en-GB" sz="1000" dirty="0">
              <a:latin typeface="Century Gothic" pitchFamily="34" charset="0"/>
            </a:endParaRPr>
          </a:p>
          <a:p>
            <a:endParaRPr lang="en-GB" dirty="0">
              <a:latin typeface="Century Gothic" pitchFamily="34" charset="0"/>
            </a:endParaRPr>
          </a:p>
          <a:p>
            <a:endParaRPr lang="en-GB" dirty="0">
              <a:latin typeface="Century Gothic" pitchFamily="34" charset="0"/>
            </a:endParaRPr>
          </a:p>
          <a:p>
            <a:endParaRPr lang="en-GB" dirty="0">
              <a:latin typeface="Century Gothic" pitchFamily="34" charset="0"/>
            </a:endParaRPr>
          </a:p>
          <a:p>
            <a:endParaRPr lang="en-GB" dirty="0">
              <a:latin typeface="Century Gothic" pitchFamily="34" charset="0"/>
            </a:endParaRPr>
          </a:p>
        </p:txBody>
      </p:sp>
      <p:sp>
        <p:nvSpPr>
          <p:cNvPr id="15" name="TextBox 14"/>
          <p:cNvSpPr txBox="1"/>
          <p:nvPr/>
        </p:nvSpPr>
        <p:spPr>
          <a:xfrm>
            <a:off x="4929209" y="1819275"/>
            <a:ext cx="4071937" cy="3293209"/>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sz="1300" dirty="0">
                <a:solidFill>
                  <a:srgbClr val="000000"/>
                </a:solidFill>
              </a:rPr>
              <a:t>Those of working age with a disability are more likely to be living in areas of social housing.</a:t>
            </a:r>
          </a:p>
          <a:p>
            <a:pPr algn="ctr">
              <a:defRPr/>
            </a:pPr>
            <a:endParaRPr lang="en-GB" sz="1300" dirty="0">
              <a:solidFill>
                <a:srgbClr val="000000"/>
              </a:solidFill>
            </a:endParaRPr>
          </a:p>
          <a:p>
            <a:pPr algn="ctr">
              <a:defRPr/>
            </a:pPr>
            <a:endParaRPr lang="en-GB" sz="1300" dirty="0">
              <a:solidFill>
                <a:srgbClr val="000000"/>
              </a:solidFill>
            </a:endParaRPr>
          </a:p>
          <a:p>
            <a:pPr algn="ctr">
              <a:defRPr/>
            </a:pPr>
            <a:r>
              <a:rPr lang="en-GB" sz="1300" dirty="0">
                <a:solidFill>
                  <a:srgbClr val="000000"/>
                </a:solidFill>
              </a:rPr>
              <a:t>Disability among older people is likely to </a:t>
            </a:r>
            <a:r>
              <a:rPr lang="en-GB" sz="1300" dirty="0" smtClean="0">
                <a:solidFill>
                  <a:srgbClr val="000000"/>
                </a:solidFill>
              </a:rPr>
              <a:t>rise </a:t>
            </a:r>
            <a:r>
              <a:rPr lang="en-GB" sz="1300" dirty="0">
                <a:solidFill>
                  <a:srgbClr val="000000"/>
                </a:solidFill>
              </a:rPr>
              <a:t>due to improved life expectancy and ageing of post war baby boom.</a:t>
            </a:r>
          </a:p>
          <a:p>
            <a:pPr algn="ctr">
              <a:defRPr/>
            </a:pPr>
            <a:endParaRPr lang="en-GB" sz="1300" dirty="0">
              <a:solidFill>
                <a:srgbClr val="000000"/>
              </a:solidFill>
            </a:endParaRPr>
          </a:p>
          <a:p>
            <a:pPr algn="ctr">
              <a:defRPr/>
            </a:pPr>
            <a:endParaRPr lang="en-GB" sz="1300" dirty="0">
              <a:solidFill>
                <a:srgbClr val="000000"/>
              </a:solidFill>
            </a:endParaRPr>
          </a:p>
          <a:p>
            <a:pPr algn="ctr">
              <a:defRPr/>
            </a:pPr>
            <a:r>
              <a:rPr lang="en-GB" sz="1300" dirty="0">
                <a:solidFill>
                  <a:srgbClr val="000000"/>
                </a:solidFill>
              </a:rPr>
              <a:t>Improved life expectancy at birth and better hospital care means increase in numbers with complex needs living in adulthood.</a:t>
            </a:r>
          </a:p>
          <a:p>
            <a:pPr algn="ctr">
              <a:defRPr/>
            </a:pPr>
            <a:endParaRPr lang="en-GB" sz="1300" dirty="0">
              <a:solidFill>
                <a:srgbClr val="000000"/>
              </a:solidFill>
            </a:endParaRPr>
          </a:p>
          <a:p>
            <a:pPr algn="ctr">
              <a:defRPr/>
            </a:pPr>
            <a:endParaRPr lang="en-GB" sz="1300" dirty="0">
              <a:solidFill>
                <a:srgbClr val="000000"/>
              </a:solidFill>
            </a:endParaRPr>
          </a:p>
          <a:p>
            <a:pPr algn="ctr">
              <a:defRPr/>
            </a:pPr>
            <a:r>
              <a:rPr lang="en-GB" sz="1300" dirty="0">
                <a:solidFill>
                  <a:srgbClr val="000000"/>
                </a:solidFill>
              </a:rPr>
              <a:t>Limited information collected on patient disability.</a:t>
            </a:r>
          </a:p>
        </p:txBody>
      </p:sp>
      <p:pic>
        <p:nvPicPr>
          <p:cNvPr id="17413" name="Picture 2"/>
          <p:cNvPicPr>
            <a:picLocks noChangeAspect="1" noChangeArrowheads="1"/>
          </p:cNvPicPr>
          <p:nvPr/>
        </p:nvPicPr>
        <p:blipFill>
          <a:blip r:embed="rId2" cstate="print"/>
          <a:srcRect/>
          <a:stretch>
            <a:fillRect/>
          </a:stretch>
        </p:blipFill>
        <p:spPr bwMode="auto">
          <a:xfrm>
            <a:off x="4357689" y="5222917"/>
            <a:ext cx="1643062" cy="1635125"/>
          </a:xfrm>
          <a:prstGeom prst="rect">
            <a:avLst/>
          </a:prstGeom>
          <a:noFill/>
          <a:ln w="9525">
            <a:noFill/>
            <a:miter lim="800000"/>
            <a:headEnd/>
            <a:tailEnd/>
          </a:ln>
        </p:spPr>
      </p:pic>
      <p:pic>
        <p:nvPicPr>
          <p:cNvPr id="17414" name="Picture 3"/>
          <p:cNvPicPr>
            <a:picLocks noChangeAspect="1" noChangeArrowheads="1"/>
          </p:cNvPicPr>
          <p:nvPr/>
        </p:nvPicPr>
        <p:blipFill>
          <a:blip r:embed="rId3" cstate="print"/>
          <a:srcRect/>
          <a:stretch>
            <a:fillRect/>
          </a:stretch>
        </p:blipFill>
        <p:spPr bwMode="auto">
          <a:xfrm>
            <a:off x="5911871" y="5214938"/>
            <a:ext cx="1660525" cy="1643062"/>
          </a:xfrm>
          <a:prstGeom prst="rect">
            <a:avLst/>
          </a:prstGeom>
          <a:noFill/>
          <a:ln w="9525">
            <a:noFill/>
            <a:miter lim="800000"/>
            <a:headEnd/>
            <a:tailEnd/>
          </a:ln>
        </p:spPr>
      </p:pic>
      <p:pic>
        <p:nvPicPr>
          <p:cNvPr id="17415" name="Picture 4"/>
          <p:cNvPicPr>
            <a:picLocks noChangeAspect="1" noChangeArrowheads="1"/>
          </p:cNvPicPr>
          <p:nvPr/>
        </p:nvPicPr>
        <p:blipFill>
          <a:blip r:embed="rId4" cstate="print"/>
          <a:srcRect/>
          <a:stretch>
            <a:fillRect/>
          </a:stretch>
        </p:blipFill>
        <p:spPr bwMode="auto">
          <a:xfrm>
            <a:off x="7500939" y="5214938"/>
            <a:ext cx="1643062" cy="164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452662"/>
              </p:ext>
            </p:extLst>
          </p:nvPr>
        </p:nvGraphicFramePr>
        <p:xfrm>
          <a:off x="106464" y="620688"/>
          <a:ext cx="9003506" cy="5211511"/>
        </p:xfrm>
        <a:graphic>
          <a:graphicData uri="http://schemas.openxmlformats.org/drawingml/2006/table">
            <a:tbl>
              <a:tblPr firstRow="1" bandRow="1">
                <a:tableStyleId>{5C22544A-7EE6-4342-B048-85BDC9FD1C3A}</a:tableStyleId>
              </a:tblPr>
              <a:tblGrid>
                <a:gridCol w="1154295"/>
                <a:gridCol w="3745647"/>
                <a:gridCol w="4103564"/>
              </a:tblGrid>
              <a:tr h="563192">
                <a:tc>
                  <a:txBody>
                    <a:bodyPr/>
                    <a:lstStyle/>
                    <a:p>
                      <a:r>
                        <a:rPr lang="en-GB" sz="1400" b="1" dirty="0" smtClean="0"/>
                        <a:t>Disability</a:t>
                      </a:r>
                      <a:endParaRPr lang="en-GB" sz="1400" b="1" dirty="0"/>
                    </a:p>
                  </a:txBody>
                  <a:tcPr marL="91436" marR="91436" marT="45722" marB="45722">
                    <a:solidFill>
                      <a:schemeClr val="accent4">
                        <a:lumMod val="75000"/>
                      </a:schemeClr>
                    </a:solidFill>
                  </a:tcPr>
                </a:tc>
                <a:tc>
                  <a:txBody>
                    <a:bodyPr/>
                    <a:lstStyle/>
                    <a:p>
                      <a:r>
                        <a:rPr lang="en-GB" sz="1400" b="1" dirty="0" smtClean="0"/>
                        <a:t>Health status</a:t>
                      </a:r>
                      <a:endParaRPr lang="en-GB" sz="1400" b="1" dirty="0"/>
                    </a:p>
                  </a:txBody>
                  <a:tcPr marL="91436" marR="91436" marT="45722" marB="45722"/>
                </a:tc>
                <a:tc>
                  <a:txBody>
                    <a:bodyPr/>
                    <a:lstStyle/>
                    <a:p>
                      <a:r>
                        <a:rPr lang="en-GB" sz="1400" b="1" dirty="0" smtClean="0"/>
                        <a:t>Healthcare</a:t>
                      </a:r>
                      <a:r>
                        <a:rPr lang="en-GB" sz="1400" b="1" baseline="0" dirty="0" smtClean="0"/>
                        <a:t> access &amp; quality</a:t>
                      </a:r>
                      <a:endParaRPr lang="en-GB" sz="1400" b="1" dirty="0"/>
                    </a:p>
                  </a:txBody>
                  <a:tcPr marL="91436" marR="91436" marT="45722" marB="45722"/>
                </a:tc>
              </a:tr>
              <a:tr h="2164183">
                <a:tc>
                  <a:txBody>
                    <a:bodyPr/>
                    <a:lstStyle/>
                    <a:p>
                      <a:r>
                        <a:rPr lang="en-GB" sz="1400" b="1" dirty="0" smtClean="0">
                          <a:solidFill>
                            <a:schemeClr val="accent1">
                              <a:lumMod val="50000"/>
                            </a:schemeClr>
                          </a:solidFill>
                        </a:rPr>
                        <a:t>What do we know nationally?</a:t>
                      </a:r>
                      <a:endParaRPr lang="en-GB" sz="1400" b="1" dirty="0">
                        <a:solidFill>
                          <a:schemeClr val="accent1">
                            <a:lumMod val="50000"/>
                          </a:schemeClr>
                        </a:solidFill>
                      </a:endParaRPr>
                    </a:p>
                  </a:txBody>
                  <a:tcPr marL="91436" marR="91436" marT="45722" marB="45722">
                    <a:solidFill>
                      <a:schemeClr val="accent1">
                        <a:lumMod val="60000"/>
                        <a:lumOff val="40000"/>
                      </a:schemeClr>
                    </a:solidFill>
                  </a:tcPr>
                </a:tc>
                <a:tc>
                  <a:txBody>
                    <a:bodyPr/>
                    <a:lstStyle/>
                    <a:p>
                      <a:pPr>
                        <a:buFont typeface="Arial" pitchFamily="34" charset="0"/>
                        <a:buChar char="•"/>
                      </a:pPr>
                      <a:r>
                        <a:rPr lang="en-GB" sz="1400" dirty="0" smtClean="0">
                          <a:solidFill>
                            <a:schemeClr val="tx1">
                              <a:lumMod val="85000"/>
                              <a:lumOff val="15000"/>
                            </a:schemeClr>
                          </a:solidFill>
                        </a:rPr>
                        <a:t> Low life expectancy</a:t>
                      </a:r>
                      <a:r>
                        <a:rPr lang="en-GB" sz="1400" baseline="0" dirty="0" smtClean="0">
                          <a:solidFill>
                            <a:schemeClr val="tx1">
                              <a:lumMod val="85000"/>
                              <a:lumOff val="15000"/>
                            </a:schemeClr>
                          </a:solidFill>
                        </a:rPr>
                        <a:t> and high rates of obesity, heart conditions for those with learning disabilities</a:t>
                      </a:r>
                    </a:p>
                    <a:p>
                      <a:pPr>
                        <a:buFont typeface="Arial" pitchFamily="34" charset="0"/>
                        <a:buChar char="•"/>
                      </a:pPr>
                      <a:r>
                        <a:rPr lang="en-GB" sz="1400" baseline="0" dirty="0" smtClean="0">
                          <a:solidFill>
                            <a:schemeClr val="tx1">
                              <a:lumMod val="85000"/>
                              <a:lumOff val="15000"/>
                            </a:schemeClr>
                          </a:solidFill>
                        </a:rPr>
                        <a:t> Mental health one of the primary causes of disability</a:t>
                      </a:r>
                    </a:p>
                    <a:p>
                      <a:pPr>
                        <a:buFont typeface="Arial" pitchFamily="34" charset="0"/>
                        <a:buChar char="•"/>
                      </a:pPr>
                      <a:r>
                        <a:rPr lang="en-GB" sz="1400" baseline="0" dirty="0" smtClean="0">
                          <a:solidFill>
                            <a:schemeClr val="tx1">
                              <a:lumMod val="85000"/>
                              <a:lumOff val="15000"/>
                            </a:schemeClr>
                          </a:solidFill>
                        </a:rPr>
                        <a:t> Those with chronic diseases more likely to have a common mental illness</a:t>
                      </a:r>
                    </a:p>
                    <a:p>
                      <a:pPr>
                        <a:buFont typeface="Arial" pitchFamily="34" charset="0"/>
                        <a:buChar char="•"/>
                      </a:pPr>
                      <a:r>
                        <a:rPr lang="en-GB" sz="1400" baseline="0" dirty="0" smtClean="0">
                          <a:solidFill>
                            <a:schemeClr val="tx1">
                              <a:lumMod val="85000"/>
                              <a:lumOff val="15000"/>
                            </a:schemeClr>
                          </a:solidFill>
                        </a:rPr>
                        <a:t> Working age disabled people twice as likely to be out of work and claiming benefits  as non-disabled people</a:t>
                      </a:r>
                      <a:endParaRPr lang="en-GB" sz="1400" dirty="0">
                        <a:solidFill>
                          <a:schemeClr val="tx1">
                            <a:lumMod val="85000"/>
                            <a:lumOff val="15000"/>
                          </a:schemeClr>
                        </a:solidFill>
                      </a:endParaRPr>
                    </a:p>
                  </a:txBody>
                  <a:tcPr marL="91436" marR="91436" marT="45722" marB="45722"/>
                </a:tc>
                <a:tc>
                  <a:txBody>
                    <a:bodyPr/>
                    <a:lstStyle/>
                    <a:p>
                      <a:pPr>
                        <a:buFont typeface="Arial" pitchFamily="34" charset="0"/>
                        <a:buChar char="•"/>
                      </a:pPr>
                      <a:r>
                        <a:rPr lang="en-GB" sz="1400" kern="1200" dirty="0" smtClean="0">
                          <a:solidFill>
                            <a:schemeClr val="tx1">
                              <a:lumMod val="85000"/>
                              <a:lumOff val="15000"/>
                            </a:schemeClr>
                          </a:solidFill>
                          <a:latin typeface="+mn-lt"/>
                          <a:ea typeface="+mn-ea"/>
                          <a:cs typeface="+mn-cs"/>
                        </a:rPr>
                        <a:t> Low rates</a:t>
                      </a:r>
                      <a:r>
                        <a:rPr lang="en-GB" sz="1400" kern="1200" baseline="0" dirty="0" smtClean="0">
                          <a:solidFill>
                            <a:schemeClr val="tx1">
                              <a:lumMod val="85000"/>
                              <a:lumOff val="15000"/>
                            </a:schemeClr>
                          </a:solidFill>
                          <a:latin typeface="+mn-lt"/>
                          <a:ea typeface="+mn-ea"/>
                          <a:cs typeface="+mn-cs"/>
                        </a:rPr>
                        <a:t> of screening for learning disability population and ‘diagnostic overshadowing’</a:t>
                      </a:r>
                      <a:endParaRPr lang="en-GB" sz="1400" kern="1200" dirty="0" smtClean="0">
                        <a:solidFill>
                          <a:schemeClr val="tx1">
                            <a:lumMod val="85000"/>
                            <a:lumOff val="15000"/>
                          </a:schemeClr>
                        </a:solidFill>
                        <a:latin typeface="+mn-lt"/>
                        <a:ea typeface="+mn-ea"/>
                        <a:cs typeface="+mn-cs"/>
                      </a:endParaRPr>
                    </a:p>
                  </a:txBody>
                  <a:tcPr marL="91436" marR="91436" marT="45722" marB="45722"/>
                </a:tc>
              </a:tr>
              <a:tr h="2423275">
                <a:tc>
                  <a:txBody>
                    <a:bodyPr/>
                    <a:lstStyle/>
                    <a:p>
                      <a:r>
                        <a:rPr lang="en-GB" sz="1400" b="1" dirty="0" smtClean="0">
                          <a:solidFill>
                            <a:schemeClr val="accent1">
                              <a:lumMod val="50000"/>
                            </a:schemeClr>
                          </a:solidFill>
                        </a:rPr>
                        <a:t>What do we know in H&amp;F?</a:t>
                      </a:r>
                      <a:endParaRPr lang="en-GB" sz="1400" b="1" dirty="0">
                        <a:solidFill>
                          <a:schemeClr val="accent1">
                            <a:lumMod val="50000"/>
                          </a:schemeClr>
                        </a:solidFill>
                      </a:endParaRPr>
                    </a:p>
                  </a:txBody>
                  <a:tcPr marL="91436" marR="91436" marT="45722" marB="45722">
                    <a:solidFill>
                      <a:schemeClr val="accent1">
                        <a:lumMod val="60000"/>
                        <a:lumOff val="40000"/>
                      </a:schemeClr>
                    </a:solidFill>
                  </a:tcPr>
                </a:tc>
                <a:tc>
                  <a:txBody>
                    <a:bodyPr/>
                    <a:lstStyle/>
                    <a:p>
                      <a:pPr>
                        <a:buFont typeface="Arial" pitchFamily="34" charset="0"/>
                        <a:buChar char="•"/>
                      </a:pPr>
                      <a:r>
                        <a:rPr lang="en-GB" sz="1400" baseline="0" dirty="0" smtClean="0">
                          <a:solidFill>
                            <a:schemeClr val="tx1">
                              <a:lumMod val="85000"/>
                              <a:lumOff val="15000"/>
                            </a:schemeClr>
                          </a:solidFill>
                        </a:rPr>
                        <a:t> High rates of incapacity benefit for mental health reasons in deprived parts of INWL</a:t>
                      </a:r>
                    </a:p>
                    <a:p>
                      <a:pPr>
                        <a:buFont typeface="Arial" pitchFamily="34" charset="0"/>
                        <a:buChar char="•"/>
                      </a:pPr>
                      <a:r>
                        <a:rPr lang="en-GB" sz="1400" baseline="0" dirty="0" smtClean="0">
                          <a:solidFill>
                            <a:schemeClr val="tx1">
                              <a:lumMod val="85000"/>
                              <a:lumOff val="15000"/>
                            </a:schemeClr>
                          </a:solidFill>
                        </a:rPr>
                        <a:t> Working age disability more likely in areas of social housing and deprivation (according to 2011 Census)</a:t>
                      </a:r>
                    </a:p>
                  </a:txBody>
                  <a:tcPr marL="91436" marR="91436" marT="45722" marB="45722"/>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dirty="0" smtClean="0">
                          <a:solidFill>
                            <a:schemeClr val="tx1">
                              <a:lumMod val="85000"/>
                              <a:lumOff val="15000"/>
                            </a:schemeClr>
                          </a:solidFill>
                        </a:rPr>
                        <a:t> Some evidence of low rates of screening and</a:t>
                      </a:r>
                      <a:r>
                        <a:rPr lang="en-GB" sz="1400" b="0" baseline="0" dirty="0" smtClean="0">
                          <a:solidFill>
                            <a:schemeClr val="tx1">
                              <a:lumMod val="85000"/>
                              <a:lumOff val="15000"/>
                            </a:schemeClr>
                          </a:solidFill>
                        </a:rPr>
                        <a:t> health checks for learning disability population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dirty="0" smtClean="0">
                          <a:solidFill>
                            <a:schemeClr val="tx1">
                              <a:lumMod val="85000"/>
                              <a:lumOff val="15000"/>
                            </a:schemeClr>
                          </a:solidFill>
                        </a:rPr>
                        <a:t> Limitations around</a:t>
                      </a:r>
                      <a:r>
                        <a:rPr lang="en-GB" sz="1400" b="0" baseline="0" dirty="0" smtClean="0">
                          <a:solidFill>
                            <a:schemeClr val="tx1">
                              <a:lumMod val="85000"/>
                              <a:lumOff val="15000"/>
                            </a:schemeClr>
                          </a:solidFill>
                        </a:rPr>
                        <a:t> accessibility of home care, given restrictions on adaptations to some housing (due to conservation area planning rules)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baseline="0" dirty="0" smtClean="0">
                          <a:solidFill>
                            <a:schemeClr val="tx1">
                              <a:lumMod val="85000"/>
                              <a:lumOff val="15000"/>
                            </a:schemeClr>
                          </a:solidFill>
                        </a:rPr>
                        <a:t> Challenges around accessibility and DDA compliance of primary care estate and restrictions to adapting premises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baseline="0" dirty="0" smtClean="0">
                          <a:solidFill>
                            <a:schemeClr val="tx1">
                              <a:lumMod val="85000"/>
                              <a:lumOff val="15000"/>
                            </a:schemeClr>
                          </a:solidFill>
                        </a:rPr>
                        <a:t> Low numbers on hearing and sight registers, compared to likely number in local population</a:t>
                      </a:r>
                      <a:endParaRPr lang="en-GB" sz="1400" b="0" dirty="0" smtClean="0">
                        <a:solidFill>
                          <a:schemeClr val="tx1">
                            <a:lumMod val="85000"/>
                            <a:lumOff val="15000"/>
                          </a:schemeClr>
                        </a:solidFill>
                      </a:endParaRPr>
                    </a:p>
                  </a:txBody>
                  <a:tcPr marL="91436" marR="91436" marT="45722" marB="45722"/>
                </a:tc>
              </a:tr>
            </a:tbl>
          </a:graphicData>
        </a:graphic>
      </p:graphicFrame>
    </p:spTree>
    <p:extLst>
      <p:ext uri="{BB962C8B-B14F-4D97-AF65-F5344CB8AC3E}">
        <p14:creationId xmlns:p14="http://schemas.microsoft.com/office/powerpoint/2010/main" val="747718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lumMod val="75000"/>
                  </a:schemeClr>
                </a:solidFill>
              </a:rPr>
              <a:t>Sexual orientation</a:t>
            </a:r>
            <a:endParaRPr lang="en-GB" dirty="0">
              <a:solidFill>
                <a:schemeClr val="accent1">
                  <a:lumMod val="75000"/>
                </a:schemeClr>
              </a:solidFill>
            </a:endParaRPr>
          </a:p>
        </p:txBody>
      </p:sp>
      <p:pic>
        <p:nvPicPr>
          <p:cNvPr id="19459" name="Picture 3" descr="File:Symbols-Venus-Mars-joined-together.png">
            <a:hlinkClick r:id="rId2"/>
          </p:cNvPr>
          <p:cNvPicPr>
            <a:picLocks noChangeAspect="1" noChangeArrowheads="1"/>
          </p:cNvPicPr>
          <p:nvPr/>
        </p:nvPicPr>
        <p:blipFill>
          <a:blip r:embed="rId3" cstate="print"/>
          <a:srcRect/>
          <a:stretch>
            <a:fillRect/>
          </a:stretch>
        </p:blipFill>
        <p:spPr bwMode="auto">
          <a:xfrm>
            <a:off x="6581796" y="3905253"/>
            <a:ext cx="2220913" cy="2625725"/>
          </a:xfrm>
          <a:prstGeom prst="rect">
            <a:avLst/>
          </a:prstGeom>
          <a:noFill/>
          <a:ln w="9525">
            <a:noFill/>
            <a:miter lim="800000"/>
            <a:headEnd/>
            <a:tailEnd/>
          </a:ln>
        </p:spPr>
      </p:pic>
      <p:sp>
        <p:nvSpPr>
          <p:cNvPr id="8" name="TextBox 7"/>
          <p:cNvSpPr txBox="1"/>
          <p:nvPr/>
        </p:nvSpPr>
        <p:spPr>
          <a:xfrm>
            <a:off x="285751" y="1844682"/>
            <a:ext cx="6072188" cy="4693593"/>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GB" sz="1300" dirty="0" smtClean="0">
                <a:solidFill>
                  <a:srgbClr val="000000"/>
                </a:solidFill>
                <a:latin typeface="Century Gothic" pitchFamily="34" charset="0"/>
              </a:rPr>
              <a:t>Little data is gathered around sexual orientation in the CWHH  s area. According to Stonewall, the size of the lesbian and gay population in the country may be in the region of 5-7% of the population. The Inner North West London area has among the highest rates in the country for HIV transmitted through sex between men, with very high </a:t>
            </a:r>
            <a:r>
              <a:rPr lang="en-GB" sz="1300" b="1" dirty="0" smtClean="0">
                <a:solidFill>
                  <a:srgbClr val="0070C0"/>
                </a:solidFill>
                <a:latin typeface="Century Gothic" pitchFamily="34" charset="0"/>
              </a:rPr>
              <a:t>rates in surrounding areas suggesting that the gay population may be larger than elsewhere. </a:t>
            </a:r>
          </a:p>
          <a:p>
            <a:pPr>
              <a:defRPr/>
            </a:pPr>
            <a:endParaRPr lang="en-GB" sz="1300" dirty="0" smtClean="0">
              <a:solidFill>
                <a:srgbClr val="000000"/>
              </a:solidFill>
              <a:latin typeface="Century Gothic" pitchFamily="34" charset="0"/>
            </a:endParaRPr>
          </a:p>
          <a:p>
            <a:pPr>
              <a:defRPr/>
            </a:pPr>
            <a:r>
              <a:rPr lang="en-GB" sz="1300" b="1" dirty="0" smtClean="0">
                <a:solidFill>
                  <a:srgbClr val="0070C0"/>
                </a:solidFill>
                <a:latin typeface="Century Gothic" pitchFamily="34" charset="0"/>
              </a:rPr>
              <a:t>According to the 2011 Census, Hammersmith and Fulham has the 14th highest proportion of residents in same sex civil partnerships in the country (Westminster has the 6</a:t>
            </a:r>
            <a:r>
              <a:rPr lang="en-GB" sz="1300" b="1" baseline="30000" dirty="0" smtClean="0">
                <a:solidFill>
                  <a:srgbClr val="0070C0"/>
                </a:solidFill>
                <a:latin typeface="Century Gothic" pitchFamily="34" charset="0"/>
              </a:rPr>
              <a:t>th</a:t>
            </a:r>
            <a:r>
              <a:rPr lang="en-GB" sz="1300" b="1" dirty="0" smtClean="0">
                <a:solidFill>
                  <a:srgbClr val="0070C0"/>
                </a:solidFill>
                <a:latin typeface="Century Gothic" pitchFamily="34" charset="0"/>
              </a:rPr>
              <a:t> highest and K&amp;C has the 7th highest)</a:t>
            </a:r>
          </a:p>
          <a:p>
            <a:pPr>
              <a:defRPr/>
            </a:pPr>
            <a:endParaRPr lang="en-GB" sz="1300" dirty="0" smtClean="0">
              <a:solidFill>
                <a:srgbClr val="000000"/>
              </a:solidFill>
              <a:latin typeface="Century Gothic" pitchFamily="34" charset="0"/>
            </a:endParaRPr>
          </a:p>
          <a:p>
            <a:pPr>
              <a:defRPr/>
            </a:pPr>
            <a:r>
              <a:rPr lang="en-GB" sz="1300" dirty="0" smtClean="0">
                <a:solidFill>
                  <a:srgbClr val="000000"/>
                </a:solidFill>
                <a:latin typeface="Century Gothic" pitchFamily="34" charset="0"/>
              </a:rPr>
              <a:t>Nationally, lesbian, gay, bisexual and transgender (LGBT) groups are more likely to experience mental health problems and self-harm, as well as being more likely to engage in lifestyles harmful to health, such as drinking smoking and drug use. Locally the area is noted for a higher than average level of sexually transmitted diseases and a very high level of HIV transmission via sex between men.</a:t>
            </a:r>
          </a:p>
          <a:p>
            <a:pPr>
              <a:defRPr/>
            </a:pPr>
            <a:endParaRPr lang="en-GB" sz="1300" dirty="0" smtClean="0">
              <a:solidFill>
                <a:srgbClr val="000000"/>
              </a:solidFill>
              <a:latin typeface="Century Gothic" pitchFamily="34" charset="0"/>
            </a:endParaRPr>
          </a:p>
          <a:p>
            <a:pPr>
              <a:defRPr/>
            </a:pPr>
            <a:r>
              <a:rPr lang="en-GB" sz="1300" dirty="0" smtClean="0">
                <a:solidFill>
                  <a:srgbClr val="000000"/>
                </a:solidFill>
                <a:latin typeface="Century Gothic" pitchFamily="34" charset="0"/>
              </a:rPr>
              <a:t>Nationally issues have been highlighted around a lack if trust and/or understanding between LGBT groups and health professionals. National research has shown that 4 out of 10 men have not disclosed their sexuality to their GP. Local knowledge is restricted as data is not routinely collected around sexual orientation.</a:t>
            </a:r>
          </a:p>
        </p:txBody>
      </p:sp>
      <p:pic>
        <p:nvPicPr>
          <p:cNvPr id="19461" name="Picture 2"/>
          <p:cNvPicPr>
            <a:picLocks noChangeAspect="1" noChangeArrowheads="1"/>
          </p:cNvPicPr>
          <p:nvPr/>
        </p:nvPicPr>
        <p:blipFill>
          <a:blip r:embed="rId4" cstate="print"/>
          <a:srcRect/>
          <a:stretch>
            <a:fillRect/>
          </a:stretch>
        </p:blipFill>
        <p:spPr bwMode="auto">
          <a:xfrm>
            <a:off x="6581776" y="1793875"/>
            <a:ext cx="2338388" cy="179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9769705"/>
              </p:ext>
            </p:extLst>
          </p:nvPr>
        </p:nvGraphicFramePr>
        <p:xfrm>
          <a:off x="428625" y="285750"/>
          <a:ext cx="8358188" cy="5272954"/>
        </p:xfrm>
        <a:graphic>
          <a:graphicData uri="http://schemas.openxmlformats.org/drawingml/2006/table">
            <a:tbl>
              <a:tblPr firstRow="1" bandRow="1">
                <a:tableStyleId>{5C22544A-7EE6-4342-B048-85BDC9FD1C3A}</a:tableStyleId>
              </a:tblPr>
              <a:tblGrid>
                <a:gridCol w="1767111"/>
                <a:gridCol w="3024336"/>
                <a:gridCol w="3566741"/>
              </a:tblGrid>
              <a:tr h="822890">
                <a:tc>
                  <a:txBody>
                    <a:bodyPr/>
                    <a:lstStyle/>
                    <a:p>
                      <a:r>
                        <a:rPr lang="en-GB" sz="2000" b="1" dirty="0" smtClean="0"/>
                        <a:t>Sexual orientation</a:t>
                      </a:r>
                      <a:endParaRPr lang="en-GB" sz="2000" b="1" dirty="0"/>
                    </a:p>
                  </a:txBody>
                  <a:tcPr marL="91439" marR="91439" marT="45716" marB="45716">
                    <a:solidFill>
                      <a:schemeClr val="accent4">
                        <a:lumMod val="75000"/>
                      </a:schemeClr>
                    </a:solidFill>
                  </a:tcPr>
                </a:tc>
                <a:tc>
                  <a:txBody>
                    <a:bodyPr/>
                    <a:lstStyle/>
                    <a:p>
                      <a:r>
                        <a:rPr lang="en-GB" sz="2000" b="1" dirty="0" smtClean="0"/>
                        <a:t>Health status</a:t>
                      </a:r>
                      <a:endParaRPr lang="en-GB" sz="2000" b="1" dirty="0"/>
                    </a:p>
                  </a:txBody>
                  <a:tcPr marL="91439" marR="91439" marT="45716" marB="45716"/>
                </a:tc>
                <a:tc>
                  <a:txBody>
                    <a:bodyPr/>
                    <a:lstStyle/>
                    <a:p>
                      <a:r>
                        <a:rPr lang="en-GB" sz="2000" b="1" dirty="0" smtClean="0"/>
                        <a:t>Healthcare</a:t>
                      </a:r>
                      <a:r>
                        <a:rPr lang="en-GB" sz="2000" b="1" baseline="0" dirty="0" smtClean="0"/>
                        <a:t> access &amp; quality</a:t>
                      </a:r>
                      <a:endParaRPr lang="en-GB" sz="2000" b="1" dirty="0"/>
                    </a:p>
                  </a:txBody>
                  <a:tcPr marL="91439" marR="91439" marT="45716" marB="45716"/>
                </a:tc>
              </a:tr>
              <a:tr h="2224851">
                <a:tc>
                  <a:txBody>
                    <a:bodyPr/>
                    <a:lstStyle/>
                    <a:p>
                      <a:r>
                        <a:rPr lang="en-GB" sz="2000" b="1" dirty="0" smtClean="0">
                          <a:solidFill>
                            <a:schemeClr val="accent1">
                              <a:lumMod val="50000"/>
                            </a:schemeClr>
                          </a:solidFill>
                        </a:rPr>
                        <a:t>What do we know nationally?</a:t>
                      </a:r>
                      <a:endParaRPr lang="en-GB" sz="2000" b="1" dirty="0">
                        <a:solidFill>
                          <a:schemeClr val="accent1">
                            <a:lumMod val="50000"/>
                          </a:schemeClr>
                        </a:solidFill>
                      </a:endParaRPr>
                    </a:p>
                  </a:txBody>
                  <a:tcPr marL="91439" marR="91439" marT="45716" marB="45716">
                    <a:solidFill>
                      <a:schemeClr val="accent1">
                        <a:lumMod val="60000"/>
                        <a:lumOff val="40000"/>
                      </a:schemeClr>
                    </a:solidFill>
                  </a:tcPr>
                </a:tc>
                <a:tc>
                  <a:txBody>
                    <a:bodyPr/>
                    <a:lstStyle/>
                    <a:p>
                      <a:pPr>
                        <a:buFont typeface="Arial" pitchFamily="34" charset="0"/>
                        <a:buChar char="•"/>
                      </a:pPr>
                      <a:r>
                        <a:rPr lang="en-GB" sz="2000" dirty="0" smtClean="0">
                          <a:solidFill>
                            <a:schemeClr val="tx1">
                              <a:lumMod val="85000"/>
                              <a:lumOff val="15000"/>
                            </a:schemeClr>
                          </a:solidFill>
                        </a:rPr>
                        <a:t> LGBT groups more likely</a:t>
                      </a:r>
                      <a:r>
                        <a:rPr lang="en-GB" sz="2000" baseline="0" dirty="0" smtClean="0">
                          <a:solidFill>
                            <a:schemeClr val="tx1">
                              <a:lumMod val="85000"/>
                              <a:lumOff val="15000"/>
                            </a:schemeClr>
                          </a:solidFill>
                        </a:rPr>
                        <a:t> to experience mental health problems and self-harm</a:t>
                      </a:r>
                    </a:p>
                    <a:p>
                      <a:pPr>
                        <a:buFont typeface="Arial" pitchFamily="34" charset="0"/>
                        <a:buChar char="•"/>
                      </a:pPr>
                      <a:r>
                        <a:rPr lang="en-GB" sz="2000" baseline="0" dirty="0" smtClean="0">
                          <a:solidFill>
                            <a:schemeClr val="tx1">
                              <a:lumMod val="85000"/>
                              <a:lumOff val="15000"/>
                            </a:schemeClr>
                          </a:solidFill>
                        </a:rPr>
                        <a:t> More likely to engage in lifestyles harmful to health (e.g. drinking, smoking, drug use)</a:t>
                      </a:r>
                    </a:p>
                    <a:p>
                      <a:pPr>
                        <a:buFont typeface="Arial" pitchFamily="34" charset="0"/>
                        <a:buChar char="•"/>
                      </a:pPr>
                      <a:endParaRPr lang="en-GB" sz="2000" dirty="0">
                        <a:solidFill>
                          <a:schemeClr val="tx1">
                            <a:lumMod val="85000"/>
                            <a:lumOff val="15000"/>
                          </a:schemeClr>
                        </a:solidFill>
                      </a:endParaRPr>
                    </a:p>
                  </a:txBody>
                  <a:tcPr marL="91439" marR="91439" marT="45716" marB="45716"/>
                </a:tc>
                <a:tc>
                  <a:txBody>
                    <a:bodyPr/>
                    <a:lstStyle/>
                    <a:p>
                      <a:pPr>
                        <a:buFont typeface="Arial" pitchFamily="34" charset="0"/>
                        <a:buChar char="•"/>
                      </a:pPr>
                      <a:r>
                        <a:rPr lang="en-GB" sz="2000" kern="1200" dirty="0" smtClean="0">
                          <a:solidFill>
                            <a:schemeClr val="tx1">
                              <a:lumMod val="85000"/>
                              <a:lumOff val="15000"/>
                            </a:schemeClr>
                          </a:solidFill>
                          <a:latin typeface="+mn-lt"/>
                          <a:ea typeface="+mn-ea"/>
                          <a:cs typeface="+mn-cs"/>
                        </a:rPr>
                        <a:t> Issues around</a:t>
                      </a:r>
                      <a:r>
                        <a:rPr lang="en-GB" sz="2000" kern="1200" baseline="0" dirty="0" smtClean="0">
                          <a:solidFill>
                            <a:schemeClr val="tx1">
                              <a:lumMod val="85000"/>
                              <a:lumOff val="15000"/>
                            </a:schemeClr>
                          </a:solidFill>
                          <a:latin typeface="+mn-lt"/>
                          <a:ea typeface="+mn-ea"/>
                          <a:cs typeface="+mn-cs"/>
                        </a:rPr>
                        <a:t> lack of trust/understanding between LGBT groups and health professionals</a:t>
                      </a:r>
                      <a:endParaRPr lang="en-GB" sz="2000" kern="1200" dirty="0" smtClean="0">
                        <a:solidFill>
                          <a:schemeClr val="tx1">
                            <a:lumMod val="85000"/>
                            <a:lumOff val="15000"/>
                          </a:schemeClr>
                        </a:solidFill>
                        <a:latin typeface="+mn-lt"/>
                        <a:ea typeface="+mn-ea"/>
                        <a:cs typeface="+mn-cs"/>
                      </a:endParaRPr>
                    </a:p>
                  </a:txBody>
                  <a:tcPr marL="91439" marR="91439" marT="45716" marB="45716"/>
                </a:tc>
              </a:tr>
              <a:tr h="1402793">
                <a:tc>
                  <a:txBody>
                    <a:bodyPr/>
                    <a:lstStyle/>
                    <a:p>
                      <a:r>
                        <a:rPr lang="en-GB" sz="2000" b="1" dirty="0" smtClean="0">
                          <a:solidFill>
                            <a:schemeClr val="accent1">
                              <a:lumMod val="50000"/>
                            </a:schemeClr>
                          </a:solidFill>
                        </a:rPr>
                        <a:t>What do we know in H&amp;F?</a:t>
                      </a:r>
                      <a:endParaRPr lang="en-GB" sz="2000" b="1" dirty="0">
                        <a:solidFill>
                          <a:schemeClr val="accent1">
                            <a:lumMod val="50000"/>
                          </a:schemeClr>
                        </a:solidFill>
                      </a:endParaRPr>
                    </a:p>
                  </a:txBody>
                  <a:tcPr marL="91439" marR="91439" marT="45716" marB="45716">
                    <a:solidFill>
                      <a:schemeClr val="accent1">
                        <a:lumMod val="60000"/>
                        <a:lumOff val="40000"/>
                      </a:schemeClr>
                    </a:solidFill>
                  </a:tcPr>
                </a:tc>
                <a:tc>
                  <a:txBody>
                    <a:bodyPr/>
                    <a:lstStyle/>
                    <a:p>
                      <a:pPr>
                        <a:buFont typeface="Arial" pitchFamily="34" charset="0"/>
                        <a:buChar char="•"/>
                      </a:pPr>
                      <a:r>
                        <a:rPr lang="en-GB" sz="2000" baseline="0" dirty="0" smtClean="0">
                          <a:solidFill>
                            <a:schemeClr val="tx1">
                              <a:lumMod val="85000"/>
                              <a:lumOff val="15000"/>
                            </a:schemeClr>
                          </a:solidFill>
                        </a:rPr>
                        <a:t> Very high levels of HIV acquired through sex between men</a:t>
                      </a:r>
                    </a:p>
                    <a:p>
                      <a:pPr>
                        <a:buFont typeface="Arial" pitchFamily="34" charset="0"/>
                        <a:buChar char="•"/>
                      </a:pPr>
                      <a:r>
                        <a:rPr lang="en-GB" sz="2000" baseline="0" dirty="0" smtClean="0">
                          <a:solidFill>
                            <a:schemeClr val="tx1">
                              <a:lumMod val="85000"/>
                              <a:lumOff val="15000"/>
                            </a:schemeClr>
                          </a:solidFill>
                        </a:rPr>
                        <a:t> High levels of sexually transmitted diseases</a:t>
                      </a:r>
                    </a:p>
                  </a:txBody>
                  <a:tcPr marL="91439" marR="91439" marT="45716" marB="45716"/>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b="0" dirty="0" smtClean="0">
                          <a:solidFill>
                            <a:schemeClr val="tx1">
                              <a:lumMod val="85000"/>
                              <a:lumOff val="15000"/>
                            </a:schemeClr>
                          </a:solidFill>
                        </a:rPr>
                        <a:t> Good access to HIV clinics locally</a:t>
                      </a:r>
                    </a:p>
                  </a:txBody>
                  <a:tcPr marL="91439" marR="91439" marT="45716" marB="45716"/>
                </a:tc>
              </a:tr>
            </a:tbl>
          </a:graphicData>
        </a:graphic>
      </p:graphicFrame>
    </p:spTree>
    <p:extLst>
      <p:ext uri="{BB962C8B-B14F-4D97-AF65-F5344CB8AC3E}">
        <p14:creationId xmlns:p14="http://schemas.microsoft.com/office/powerpoint/2010/main" val="2161780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mj-lt"/>
              </a:rPr>
              <a:t>Deprivation</a:t>
            </a:r>
            <a:endParaRPr lang="en-GB" sz="3600" dirty="0">
              <a:latin typeface="+mj-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71" y="1556792"/>
            <a:ext cx="8881397" cy="5040560"/>
          </a:xfrm>
        </p:spPr>
      </p:pic>
      <p:sp>
        <p:nvSpPr>
          <p:cNvPr id="5" name="TextBox 4"/>
          <p:cNvSpPr txBox="1"/>
          <p:nvPr/>
        </p:nvSpPr>
        <p:spPr>
          <a:xfrm>
            <a:off x="4768823" y="6443527"/>
            <a:ext cx="4352474" cy="369332"/>
          </a:xfrm>
          <a:prstGeom prst="rect">
            <a:avLst/>
          </a:prstGeom>
          <a:noFill/>
        </p:spPr>
        <p:txBody>
          <a:bodyPr wrap="none" rtlCol="0">
            <a:spAutoFit/>
          </a:bodyPr>
          <a:lstStyle/>
          <a:p>
            <a:r>
              <a:rPr lang="en-GB" dirty="0" smtClean="0"/>
              <a:t>Source: PHE Public Health Profiles 2015</a:t>
            </a:r>
            <a:endParaRPr lang="en-GB" dirty="0"/>
          </a:p>
        </p:txBody>
      </p:sp>
    </p:spTree>
    <p:extLst>
      <p:ext uri="{BB962C8B-B14F-4D97-AF65-F5344CB8AC3E}">
        <p14:creationId xmlns:p14="http://schemas.microsoft.com/office/powerpoint/2010/main" val="1692581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61350" cy="1039812"/>
          </a:xfrm>
        </p:spPr>
        <p:txBody>
          <a:bodyPr>
            <a:normAutofit/>
          </a:bodyPr>
          <a:lstStyle/>
          <a:p>
            <a:r>
              <a:rPr lang="en-US" sz="2800" dirty="0"/>
              <a:t>An Overview of different characteristics of local population </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2459920"/>
              </p:ext>
            </p:extLst>
          </p:nvPr>
        </p:nvGraphicFramePr>
        <p:xfrm>
          <a:off x="107504" y="1518053"/>
          <a:ext cx="8856983" cy="5047488"/>
        </p:xfrm>
        <a:graphic>
          <a:graphicData uri="http://schemas.openxmlformats.org/drawingml/2006/table">
            <a:tbl>
              <a:tblPr firstRow="1" firstCol="1" bandRow="1">
                <a:tableStyleId>{5C22544A-7EE6-4342-B048-85BDC9FD1C3A}</a:tableStyleId>
              </a:tblPr>
              <a:tblGrid>
                <a:gridCol w="1152128"/>
                <a:gridCol w="3012282"/>
                <a:gridCol w="1233834"/>
                <a:gridCol w="3458739"/>
              </a:tblGrid>
              <a:tr h="146157">
                <a:tc gridSpan="4">
                  <a:txBody>
                    <a:bodyPr/>
                    <a:lstStyle/>
                    <a:p>
                      <a:pPr>
                        <a:lnSpc>
                          <a:spcPct val="115000"/>
                        </a:lnSpc>
                        <a:spcAft>
                          <a:spcPts val="0"/>
                        </a:spcAft>
                      </a:pPr>
                      <a:r>
                        <a:rPr lang="en-US" sz="1600" dirty="0">
                          <a:effectLst/>
                        </a:rPr>
                        <a:t>The borough at a glance…</a:t>
                      </a:r>
                      <a:endParaRPr lang="en-GB" sz="1600" dirty="0">
                        <a:effectLst/>
                        <a:latin typeface="Calibri"/>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261133">
                <a:tc>
                  <a:txBody>
                    <a:bodyPr/>
                    <a:lstStyle/>
                    <a:p>
                      <a:pPr>
                        <a:lnSpc>
                          <a:spcPct val="115000"/>
                        </a:lnSpc>
                        <a:spcAft>
                          <a:spcPts val="0"/>
                        </a:spcAft>
                      </a:pPr>
                      <a:r>
                        <a:rPr lang="en-US" sz="1600" dirty="0">
                          <a:effectLst/>
                        </a:rPr>
                        <a:t>80,600</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Households</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8</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Live births each day</a:t>
                      </a:r>
                      <a:endParaRPr lang="en-GB" sz="1600">
                        <a:effectLst/>
                        <a:latin typeface="Calibri"/>
                        <a:ea typeface="Times New Roman"/>
                        <a:cs typeface="Times New Roman"/>
                      </a:endParaRPr>
                    </a:p>
                  </a:txBody>
                  <a:tcPr marL="68580" marR="68580" marT="0" marB="0"/>
                </a:tc>
              </a:tr>
              <a:tr h="261133">
                <a:tc>
                  <a:txBody>
                    <a:bodyPr/>
                    <a:lstStyle/>
                    <a:p>
                      <a:pPr>
                        <a:lnSpc>
                          <a:spcPct val="115000"/>
                        </a:lnSpc>
                        <a:spcAft>
                          <a:spcPts val="0"/>
                        </a:spcAft>
                      </a:pPr>
                      <a:r>
                        <a:rPr lang="en-US" sz="1600">
                          <a:effectLst/>
                        </a:rPr>
                        <a:t>£464,000</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Median house price</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2-3</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Deaths each day</a:t>
                      </a:r>
                      <a:endParaRPr lang="en-GB" sz="1600">
                        <a:effectLst/>
                        <a:latin typeface="Calibri"/>
                        <a:ea typeface="Times New Roman"/>
                        <a:cs typeface="Times New Roman"/>
                      </a:endParaRPr>
                    </a:p>
                  </a:txBody>
                  <a:tcPr marL="68580" marR="68580" marT="0" marB="0"/>
                </a:tc>
              </a:tr>
              <a:tr h="261133">
                <a:tc>
                  <a:txBody>
                    <a:bodyPr/>
                    <a:lstStyle/>
                    <a:p>
                      <a:pPr>
                        <a:lnSpc>
                          <a:spcPct val="115000"/>
                        </a:lnSpc>
                        <a:spcAft>
                          <a:spcPts val="0"/>
                        </a:spcAft>
                      </a:pPr>
                      <a:r>
                        <a:rPr lang="en-US" sz="1600">
                          <a:effectLst/>
                        </a:rPr>
                        <a:t>182,500</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Residents</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11,900</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Local businesses</a:t>
                      </a:r>
                      <a:endParaRPr lang="en-GB" sz="1600">
                        <a:effectLst/>
                        <a:latin typeface="Calibri"/>
                        <a:ea typeface="Times New Roman"/>
                        <a:cs typeface="Times New Roman"/>
                      </a:endParaRPr>
                    </a:p>
                  </a:txBody>
                  <a:tcPr marL="68580" marR="68580" marT="0" marB="0"/>
                </a:tc>
              </a:tr>
              <a:tr h="261133">
                <a:tc>
                  <a:txBody>
                    <a:bodyPr/>
                    <a:lstStyle/>
                    <a:p>
                      <a:pPr>
                        <a:lnSpc>
                          <a:spcPct val="115000"/>
                        </a:lnSpc>
                        <a:spcAft>
                          <a:spcPts val="0"/>
                        </a:spcAft>
                      </a:pPr>
                      <a:r>
                        <a:rPr lang="en-US" sz="1600">
                          <a:effectLst/>
                        </a:rPr>
                        <a:t>32%</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From BAME groups</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£33,000</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Annual pay</a:t>
                      </a:r>
                      <a:endParaRPr lang="en-GB" sz="1600">
                        <a:effectLst/>
                        <a:latin typeface="Calibri"/>
                        <a:ea typeface="Times New Roman"/>
                        <a:cs typeface="Times New Roman"/>
                      </a:endParaRPr>
                    </a:p>
                  </a:txBody>
                  <a:tcPr marL="68580" marR="68580" marT="0" marB="0"/>
                </a:tc>
              </a:tr>
              <a:tr h="261133">
                <a:tc>
                  <a:txBody>
                    <a:bodyPr/>
                    <a:lstStyle/>
                    <a:p>
                      <a:pPr>
                        <a:lnSpc>
                          <a:spcPct val="115000"/>
                        </a:lnSpc>
                        <a:spcAft>
                          <a:spcPts val="0"/>
                        </a:spcAft>
                      </a:pPr>
                      <a:r>
                        <a:rPr lang="en-US" sz="1600">
                          <a:effectLst/>
                        </a:rPr>
                        <a:t>43% </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Born abroad (2011 Census)</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3.1%</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Unemployment rate (JSA)   (London 3.1%)</a:t>
                      </a:r>
                      <a:endParaRPr lang="en-GB" sz="1600">
                        <a:effectLst/>
                        <a:latin typeface="Calibri"/>
                        <a:ea typeface="Times New Roman"/>
                        <a:cs typeface="Times New Roman"/>
                      </a:endParaRPr>
                    </a:p>
                  </a:txBody>
                  <a:tcPr marL="68580" marR="68580" marT="0" marB="0"/>
                </a:tc>
              </a:tr>
              <a:tr h="261133">
                <a:tc>
                  <a:txBody>
                    <a:bodyPr/>
                    <a:lstStyle/>
                    <a:p>
                      <a:pPr>
                        <a:lnSpc>
                          <a:spcPct val="115000"/>
                        </a:lnSpc>
                        <a:spcAft>
                          <a:spcPts val="0"/>
                        </a:spcAft>
                      </a:pPr>
                      <a:r>
                        <a:rPr lang="en-US" sz="1600">
                          <a:effectLst/>
                        </a:rPr>
                        <a:t>23%</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Main language not English</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22%</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Local jobs in Public Sector</a:t>
                      </a:r>
                      <a:endParaRPr lang="en-GB" sz="1600">
                        <a:effectLst/>
                        <a:latin typeface="Calibri"/>
                        <a:ea typeface="Times New Roman"/>
                        <a:cs typeface="Times New Roman"/>
                      </a:endParaRPr>
                    </a:p>
                  </a:txBody>
                  <a:tcPr marL="68580" marR="68580" marT="0" marB="0"/>
                </a:tc>
              </a:tr>
              <a:tr h="538573">
                <a:tc>
                  <a:txBody>
                    <a:bodyPr/>
                    <a:lstStyle/>
                    <a:p>
                      <a:pPr>
                        <a:lnSpc>
                          <a:spcPct val="115000"/>
                        </a:lnSpc>
                        <a:spcAft>
                          <a:spcPts val="0"/>
                        </a:spcAft>
                      </a:pPr>
                      <a:r>
                        <a:rPr lang="en-US" sz="1600">
                          <a:effectLst/>
                        </a:rPr>
                        <a:t>46%</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State school pupils whose main language not English</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Ranked 55</a:t>
                      </a:r>
                      <a:r>
                        <a:rPr lang="en-US" sz="1600" baseline="30000">
                          <a:effectLst/>
                        </a:rPr>
                        <a:t>th</a:t>
                      </a:r>
                      <a:r>
                        <a:rPr lang="en-US" sz="1600">
                          <a:effectLst/>
                        </a:rPr>
                        <a:t> </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Most deprived borough in England (out of 326)</a:t>
                      </a:r>
                      <a:endParaRPr lang="en-GB" sz="1600">
                        <a:effectLst/>
                      </a:endParaRPr>
                    </a:p>
                    <a:p>
                      <a:pPr>
                        <a:lnSpc>
                          <a:spcPct val="115000"/>
                        </a:lnSpc>
                        <a:spcAft>
                          <a:spcPts val="0"/>
                        </a:spcAft>
                      </a:pPr>
                      <a:r>
                        <a:rPr lang="en-US" sz="1600">
                          <a:effectLst/>
                        </a:rPr>
                        <a:t>(13</a:t>
                      </a:r>
                      <a:r>
                        <a:rPr lang="en-US" sz="1600" baseline="30000">
                          <a:effectLst/>
                        </a:rPr>
                        <a:t>th</a:t>
                      </a:r>
                      <a:r>
                        <a:rPr lang="en-US" sz="1600">
                          <a:effectLst/>
                        </a:rPr>
                        <a:t> in London)</a:t>
                      </a:r>
                      <a:endParaRPr lang="en-GB" sz="1600">
                        <a:effectLst/>
                        <a:latin typeface="Calibri"/>
                        <a:ea typeface="Times New Roman"/>
                        <a:cs typeface="Times New Roman"/>
                      </a:endParaRPr>
                    </a:p>
                  </a:txBody>
                  <a:tcPr marL="68580" marR="68580" marT="0" marB="0"/>
                </a:tc>
              </a:tr>
              <a:tr h="261133">
                <a:tc>
                  <a:txBody>
                    <a:bodyPr/>
                    <a:lstStyle/>
                    <a:p>
                      <a:pPr>
                        <a:lnSpc>
                          <a:spcPct val="115000"/>
                        </a:lnSpc>
                        <a:spcAft>
                          <a:spcPts val="0"/>
                        </a:spcAft>
                      </a:pPr>
                      <a:r>
                        <a:rPr lang="en-US" sz="1600">
                          <a:effectLst/>
                        </a:rPr>
                        <a:t>17k/19k</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Annual flows in and out of the borough</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29%</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Children &lt;16 in poverty, 2011 (HMRC)</a:t>
                      </a:r>
                      <a:endParaRPr lang="en-GB" sz="1600">
                        <a:effectLst/>
                        <a:latin typeface="Calibri"/>
                        <a:ea typeface="Times New Roman"/>
                        <a:cs typeface="Times New Roman"/>
                      </a:endParaRPr>
                    </a:p>
                  </a:txBody>
                  <a:tcPr marL="68580" marR="68580" marT="0" marB="0"/>
                </a:tc>
              </a:tr>
              <a:tr h="538573">
                <a:tc>
                  <a:txBody>
                    <a:bodyPr/>
                    <a:lstStyle/>
                    <a:p>
                      <a:pPr>
                        <a:lnSpc>
                          <a:spcPct val="115000"/>
                        </a:lnSpc>
                        <a:spcAft>
                          <a:spcPts val="0"/>
                        </a:spcAft>
                      </a:pPr>
                      <a:r>
                        <a:rPr lang="en-US" sz="1600">
                          <a:effectLst/>
                        </a:rPr>
                        <a:t>198,900</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Registered with local GPs</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Ranked 6</a:t>
                      </a:r>
                      <a:r>
                        <a:rPr lang="en-US" sz="1600" baseline="30000" dirty="0">
                          <a:effectLst/>
                        </a:rPr>
                        <a:t>th</a:t>
                      </a:r>
                      <a:r>
                        <a:rPr lang="en-US" sz="1600" dirty="0">
                          <a:effectLst/>
                        </a:rPr>
                        <a:t> </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Highest carbon emissions in London </a:t>
                      </a:r>
                      <a:endParaRPr lang="en-GB" sz="1600" dirty="0">
                        <a:effectLst/>
                      </a:endParaRPr>
                    </a:p>
                    <a:p>
                      <a:pPr>
                        <a:lnSpc>
                          <a:spcPct val="115000"/>
                        </a:lnSpc>
                        <a:spcAft>
                          <a:spcPts val="0"/>
                        </a:spcAft>
                      </a:pPr>
                      <a:r>
                        <a:rPr lang="en-US" sz="1600" dirty="0">
                          <a:effectLst/>
                        </a:rPr>
                        <a:t>(not including City of London)</a:t>
                      </a:r>
                      <a:endParaRPr lang="en-GB" sz="1600" dirty="0">
                        <a:effectLst/>
                        <a:latin typeface="Calibri"/>
                        <a:ea typeface="Times New Roman"/>
                        <a:cs typeface="Times New Roman"/>
                      </a:endParaRPr>
                    </a:p>
                  </a:txBody>
                  <a:tcPr marL="68580" marR="68580" marT="0" marB="0"/>
                </a:tc>
              </a:tr>
              <a:tr h="261133">
                <a:tc>
                  <a:txBody>
                    <a:bodyPr/>
                    <a:lstStyle/>
                    <a:p>
                      <a:pPr>
                        <a:lnSpc>
                          <a:spcPct val="115000"/>
                        </a:lnSpc>
                        <a:spcAft>
                          <a:spcPts val="0"/>
                        </a:spcAft>
                      </a:pPr>
                      <a:r>
                        <a:rPr lang="en-US" sz="1600">
                          <a:effectLst/>
                        </a:rPr>
                        <a:t>260,000</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a:effectLst/>
                        </a:rPr>
                        <a:t>Daytime population in an average weekday</a:t>
                      </a:r>
                      <a:endParaRPr lang="en-GB" sz="16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 </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600" dirty="0">
                          <a:effectLst/>
                        </a:rPr>
                        <a:t> </a:t>
                      </a:r>
                      <a:endParaRPr lang="en-GB" sz="16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5081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latin typeface="+mj-lt"/>
              </a:rPr>
              <a:t>Health Inequalities – Trends (I)</a:t>
            </a:r>
            <a:endParaRPr lang="en-GB" sz="3600" dirty="0">
              <a:latin typeface="+mj-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30206"/>
            <a:ext cx="8229600" cy="2865950"/>
          </a:xfrm>
        </p:spPr>
      </p:pic>
      <p:sp>
        <p:nvSpPr>
          <p:cNvPr id="4" name="TextBox 3"/>
          <p:cNvSpPr txBox="1"/>
          <p:nvPr/>
        </p:nvSpPr>
        <p:spPr>
          <a:xfrm>
            <a:off x="5156010" y="6443527"/>
            <a:ext cx="4352474" cy="369332"/>
          </a:xfrm>
          <a:prstGeom prst="rect">
            <a:avLst/>
          </a:prstGeom>
          <a:noFill/>
        </p:spPr>
        <p:txBody>
          <a:bodyPr wrap="none" rtlCol="0">
            <a:spAutoFit/>
          </a:bodyPr>
          <a:lstStyle/>
          <a:p>
            <a:r>
              <a:rPr lang="en-GB" dirty="0" smtClean="0"/>
              <a:t>Source: PHE Public Health Profiles 2015</a:t>
            </a:r>
            <a:endParaRPr lang="en-GB" dirty="0"/>
          </a:p>
        </p:txBody>
      </p:sp>
    </p:spTree>
    <p:extLst>
      <p:ext uri="{BB962C8B-B14F-4D97-AF65-F5344CB8AC3E}">
        <p14:creationId xmlns:p14="http://schemas.microsoft.com/office/powerpoint/2010/main" val="3389477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latin typeface="+mj-lt"/>
              </a:rPr>
              <a:t>Health Inequalities </a:t>
            </a:r>
            <a:r>
              <a:rPr lang="en-GB" sz="3600" dirty="0">
                <a:latin typeface="+mj-lt"/>
              </a:rPr>
              <a:t> – </a:t>
            </a:r>
            <a:r>
              <a:rPr lang="en-GB" sz="3600" dirty="0" smtClean="0">
                <a:latin typeface="+mj-lt"/>
              </a:rPr>
              <a:t>Trends (II</a:t>
            </a:r>
            <a:r>
              <a:rPr lang="en-GB" sz="3600" dirty="0">
                <a:latin typeface="+mj-lt"/>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97853"/>
            <a:ext cx="8229600" cy="2930656"/>
          </a:xfrm>
        </p:spPr>
      </p:pic>
      <p:sp>
        <p:nvSpPr>
          <p:cNvPr id="5" name="TextBox 4"/>
          <p:cNvSpPr txBox="1"/>
          <p:nvPr/>
        </p:nvSpPr>
        <p:spPr>
          <a:xfrm>
            <a:off x="5156010" y="6443527"/>
            <a:ext cx="4352474" cy="369332"/>
          </a:xfrm>
          <a:prstGeom prst="rect">
            <a:avLst/>
          </a:prstGeom>
          <a:noFill/>
        </p:spPr>
        <p:txBody>
          <a:bodyPr wrap="none" rtlCol="0">
            <a:spAutoFit/>
          </a:bodyPr>
          <a:lstStyle/>
          <a:p>
            <a:r>
              <a:rPr lang="en-GB" dirty="0" smtClean="0"/>
              <a:t>Source: PHE Public Health Profiles 2015</a:t>
            </a:r>
            <a:endParaRPr lang="en-GB" dirty="0"/>
          </a:p>
        </p:txBody>
      </p:sp>
    </p:spTree>
    <p:extLst>
      <p:ext uri="{BB962C8B-B14F-4D97-AF65-F5344CB8AC3E}">
        <p14:creationId xmlns:p14="http://schemas.microsoft.com/office/powerpoint/2010/main" val="900300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latin typeface="+mj-lt"/>
              </a:rPr>
              <a:t>Health Inequalities  </a:t>
            </a:r>
            <a:r>
              <a:rPr lang="en-GB" sz="3600" dirty="0" smtClean="0">
                <a:latin typeface="+mj-lt"/>
              </a:rPr>
              <a:t>– Ethnicity</a:t>
            </a:r>
            <a:endParaRPr lang="en-GB" sz="3600" dirty="0">
              <a:latin typeface="+mj-lt"/>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364" y="1600204"/>
            <a:ext cx="8177276" cy="4525963"/>
          </a:xfrm>
        </p:spPr>
      </p:pic>
      <p:sp>
        <p:nvSpPr>
          <p:cNvPr id="7" name="TextBox 6"/>
          <p:cNvSpPr txBox="1"/>
          <p:nvPr/>
        </p:nvSpPr>
        <p:spPr>
          <a:xfrm>
            <a:off x="5156010" y="6443527"/>
            <a:ext cx="4352474" cy="369332"/>
          </a:xfrm>
          <a:prstGeom prst="rect">
            <a:avLst/>
          </a:prstGeom>
          <a:noFill/>
        </p:spPr>
        <p:txBody>
          <a:bodyPr wrap="none" rtlCol="0">
            <a:spAutoFit/>
          </a:bodyPr>
          <a:lstStyle/>
          <a:p>
            <a:r>
              <a:rPr lang="en-GB" dirty="0" smtClean="0"/>
              <a:t>Source: PHE Public Health Profiles 2015</a:t>
            </a:r>
            <a:endParaRPr lang="en-GB" dirty="0"/>
          </a:p>
        </p:txBody>
      </p:sp>
    </p:spTree>
    <p:extLst>
      <p:ext uri="{BB962C8B-B14F-4D97-AF65-F5344CB8AC3E}">
        <p14:creationId xmlns:p14="http://schemas.microsoft.com/office/powerpoint/2010/main" val="299988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28650752"/>
              </p:ext>
            </p:extLst>
          </p:nvPr>
        </p:nvGraphicFramePr>
        <p:xfrm>
          <a:off x="144066" y="117475"/>
          <a:ext cx="8999935" cy="5486525"/>
        </p:xfrm>
        <a:graphic>
          <a:graphicData uri="http://schemas.openxmlformats.org/drawingml/2006/table">
            <a:tbl>
              <a:tblPr firstRow="1" bandRow="1">
                <a:tableStyleId>{5C22544A-7EE6-4342-B048-85BDC9FD1C3A}</a:tableStyleId>
              </a:tblPr>
              <a:tblGrid>
                <a:gridCol w="1428740"/>
                <a:gridCol w="4027470"/>
                <a:gridCol w="3543725"/>
              </a:tblGrid>
              <a:tr h="1188829">
                <a:tc>
                  <a:txBody>
                    <a:bodyPr/>
                    <a:lstStyle/>
                    <a:p>
                      <a:r>
                        <a:rPr lang="en-GB" sz="1800" b="1" dirty="0" smtClean="0"/>
                        <a:t>Socio-economic</a:t>
                      </a:r>
                      <a:r>
                        <a:rPr lang="en-GB" sz="1800" b="1" baseline="0" dirty="0" smtClean="0"/>
                        <a:t> status</a:t>
                      </a:r>
                      <a:endParaRPr lang="en-GB" sz="1800" b="1" dirty="0"/>
                    </a:p>
                  </a:txBody>
                  <a:tcPr marL="91437" marR="91437" marT="45724" marB="45724">
                    <a:solidFill>
                      <a:schemeClr val="accent4">
                        <a:lumMod val="75000"/>
                      </a:schemeClr>
                    </a:solidFill>
                  </a:tcPr>
                </a:tc>
                <a:tc>
                  <a:txBody>
                    <a:bodyPr/>
                    <a:lstStyle/>
                    <a:p>
                      <a:r>
                        <a:rPr lang="en-GB" sz="1800" b="1" dirty="0" smtClean="0"/>
                        <a:t>Health status</a:t>
                      </a:r>
                      <a:endParaRPr lang="en-GB" sz="1800" b="1" dirty="0"/>
                    </a:p>
                  </a:txBody>
                  <a:tcPr marL="91437" marR="91437" marT="45724" marB="45724"/>
                </a:tc>
                <a:tc>
                  <a:txBody>
                    <a:bodyPr/>
                    <a:lstStyle/>
                    <a:p>
                      <a:r>
                        <a:rPr lang="en-GB" sz="1800" b="1" dirty="0" smtClean="0"/>
                        <a:t>Healthcare</a:t>
                      </a:r>
                      <a:r>
                        <a:rPr lang="en-GB" sz="1800" b="1" baseline="0" dirty="0" smtClean="0"/>
                        <a:t> access &amp; quality</a:t>
                      </a:r>
                      <a:endParaRPr lang="en-GB" sz="1800" b="1" dirty="0"/>
                    </a:p>
                  </a:txBody>
                  <a:tcPr marL="91437" marR="91437" marT="45724" marB="45724"/>
                </a:tc>
              </a:tr>
              <a:tr h="1906672">
                <a:tc>
                  <a:txBody>
                    <a:bodyPr/>
                    <a:lstStyle/>
                    <a:p>
                      <a:r>
                        <a:rPr lang="en-GB" sz="1800" b="1" dirty="0" smtClean="0">
                          <a:solidFill>
                            <a:schemeClr val="accent1">
                              <a:lumMod val="50000"/>
                            </a:schemeClr>
                          </a:solidFill>
                        </a:rPr>
                        <a:t>What do we know nationally?</a:t>
                      </a:r>
                      <a:endParaRPr lang="en-GB" sz="1800" b="1" dirty="0">
                        <a:solidFill>
                          <a:schemeClr val="accent1">
                            <a:lumMod val="50000"/>
                          </a:schemeClr>
                        </a:solidFill>
                      </a:endParaRPr>
                    </a:p>
                  </a:txBody>
                  <a:tcPr marL="91437" marR="91437" marT="45724" marB="45724">
                    <a:solidFill>
                      <a:schemeClr val="accent1">
                        <a:lumMod val="60000"/>
                        <a:lumOff val="40000"/>
                      </a:schemeClr>
                    </a:solidFill>
                  </a:tcPr>
                </a:tc>
                <a:tc>
                  <a:txBody>
                    <a:bodyPr/>
                    <a:lstStyle/>
                    <a:p>
                      <a:pPr>
                        <a:buFont typeface="Arial" pitchFamily="34" charset="0"/>
                        <a:buNone/>
                      </a:pPr>
                      <a:r>
                        <a:rPr lang="en-GB" sz="1800" dirty="0" smtClean="0">
                          <a:solidFill>
                            <a:schemeClr val="tx1">
                              <a:lumMod val="85000"/>
                              <a:lumOff val="15000"/>
                            </a:schemeClr>
                          </a:solidFill>
                        </a:rPr>
                        <a:t>For lower</a:t>
                      </a:r>
                      <a:r>
                        <a:rPr lang="en-GB" sz="1800" baseline="0" dirty="0" smtClean="0">
                          <a:solidFill>
                            <a:schemeClr val="tx1">
                              <a:lumMod val="85000"/>
                              <a:lumOff val="15000"/>
                            </a:schemeClr>
                          </a:solidFill>
                        </a:rPr>
                        <a:t> socioeconomic status:</a:t>
                      </a:r>
                    </a:p>
                    <a:p>
                      <a:pPr>
                        <a:buFont typeface="Arial" pitchFamily="34" charset="0"/>
                        <a:buNone/>
                      </a:pPr>
                      <a:r>
                        <a:rPr lang="en-GB" sz="1800" dirty="0" smtClean="0">
                          <a:solidFill>
                            <a:schemeClr val="tx1">
                              <a:lumMod val="85000"/>
                              <a:lumOff val="15000"/>
                            </a:schemeClr>
                          </a:solidFill>
                        </a:rPr>
                        <a:t> </a:t>
                      </a:r>
                    </a:p>
                    <a:p>
                      <a:pPr>
                        <a:buFont typeface="Arial" pitchFamily="34" charset="0"/>
                        <a:buChar char="•"/>
                      </a:pPr>
                      <a:r>
                        <a:rPr lang="en-GB" sz="1800" baseline="0" dirty="0" smtClean="0">
                          <a:solidFill>
                            <a:schemeClr val="tx1">
                              <a:lumMod val="85000"/>
                              <a:lumOff val="15000"/>
                            </a:schemeClr>
                          </a:solidFill>
                        </a:rPr>
                        <a:t>Inequality in terms of life expectancy. </a:t>
                      </a:r>
                    </a:p>
                    <a:p>
                      <a:pPr>
                        <a:buFont typeface="Arial" pitchFamily="34" charset="0"/>
                        <a:buChar char="•"/>
                      </a:pPr>
                      <a:r>
                        <a:rPr lang="en-GB" sz="1800" baseline="0" dirty="0" smtClean="0">
                          <a:solidFill>
                            <a:schemeClr val="tx1">
                              <a:lumMod val="85000"/>
                              <a:lumOff val="15000"/>
                            </a:schemeClr>
                          </a:solidFill>
                        </a:rPr>
                        <a:t> Much greater burden of chronic disease</a:t>
                      </a:r>
                    </a:p>
                    <a:p>
                      <a:pPr>
                        <a:buFont typeface="Arial" pitchFamily="34" charset="0"/>
                        <a:buChar char="•"/>
                      </a:pPr>
                      <a:r>
                        <a:rPr lang="en-GB" sz="1800" baseline="0" dirty="0" smtClean="0">
                          <a:solidFill>
                            <a:schemeClr val="tx1">
                              <a:lumMod val="85000"/>
                              <a:lumOff val="15000"/>
                            </a:schemeClr>
                          </a:solidFill>
                        </a:rPr>
                        <a:t> More likely to smoke and less likely to eat fruit &amp; vegetables or take regular exercise</a:t>
                      </a:r>
                    </a:p>
                    <a:p>
                      <a:pPr>
                        <a:buFont typeface="Arial" pitchFamily="34" charset="0"/>
                        <a:buChar char="•"/>
                      </a:pPr>
                      <a:r>
                        <a:rPr lang="en-GB" sz="1800" baseline="0" dirty="0" smtClean="0">
                          <a:solidFill>
                            <a:schemeClr val="tx1">
                              <a:lumMod val="85000"/>
                              <a:lumOff val="15000"/>
                            </a:schemeClr>
                          </a:solidFill>
                        </a:rPr>
                        <a:t> Higher levels of common mental illness</a:t>
                      </a:r>
                    </a:p>
                  </a:txBody>
                  <a:tcPr marL="91437" marR="91437" marT="45724" marB="45724"/>
                </a:tc>
                <a:tc>
                  <a:txBody>
                    <a:bodyPr/>
                    <a:lstStyle/>
                    <a:p>
                      <a:pPr>
                        <a:buFont typeface="Arial" pitchFamily="34" charset="0"/>
                        <a:buChar char="•"/>
                      </a:pPr>
                      <a:r>
                        <a:rPr lang="en-GB" sz="1800" kern="1200" dirty="0" smtClean="0">
                          <a:solidFill>
                            <a:schemeClr val="tx1">
                              <a:lumMod val="85000"/>
                              <a:lumOff val="15000"/>
                            </a:schemeClr>
                          </a:solidFill>
                          <a:latin typeface="+mn-lt"/>
                          <a:ea typeface="+mn-ea"/>
                          <a:cs typeface="+mn-cs"/>
                        </a:rPr>
                        <a:t> More frequent</a:t>
                      </a:r>
                      <a:r>
                        <a:rPr lang="en-GB" sz="1800" kern="1200" baseline="0" dirty="0" smtClean="0">
                          <a:solidFill>
                            <a:schemeClr val="tx1">
                              <a:lumMod val="85000"/>
                              <a:lumOff val="15000"/>
                            </a:schemeClr>
                          </a:solidFill>
                          <a:latin typeface="+mn-lt"/>
                          <a:ea typeface="+mn-ea"/>
                          <a:cs typeface="+mn-cs"/>
                        </a:rPr>
                        <a:t> use of healthcare services (partly due to poorer health)</a:t>
                      </a:r>
                    </a:p>
                    <a:p>
                      <a:pPr>
                        <a:buFont typeface="Arial" pitchFamily="34" charset="0"/>
                        <a:buChar char="•"/>
                      </a:pPr>
                      <a:r>
                        <a:rPr lang="en-GB" sz="1800" kern="1200" baseline="0" dirty="0" smtClean="0">
                          <a:solidFill>
                            <a:schemeClr val="tx1">
                              <a:lumMod val="85000"/>
                              <a:lumOff val="15000"/>
                            </a:schemeClr>
                          </a:solidFill>
                          <a:latin typeface="+mn-lt"/>
                          <a:ea typeface="+mn-ea"/>
                          <a:cs typeface="+mn-cs"/>
                        </a:rPr>
                        <a:t> More likely to use A&amp;E over GP, compared to more affluent groups</a:t>
                      </a:r>
                    </a:p>
                    <a:p>
                      <a:pPr>
                        <a:buFont typeface="Arial" pitchFamily="34" charset="0"/>
                        <a:buChar char="•"/>
                      </a:pPr>
                      <a:r>
                        <a:rPr lang="en-GB" sz="1800" kern="1200" baseline="0" dirty="0" smtClean="0">
                          <a:solidFill>
                            <a:schemeClr val="tx1">
                              <a:lumMod val="85000"/>
                              <a:lumOff val="15000"/>
                            </a:schemeClr>
                          </a:solidFill>
                          <a:latin typeface="+mn-lt"/>
                          <a:ea typeface="+mn-ea"/>
                          <a:cs typeface="+mn-cs"/>
                        </a:rPr>
                        <a:t> Greater ‘did not attend’ rates</a:t>
                      </a:r>
                      <a:endParaRPr lang="en-GB" sz="1800" kern="1200" dirty="0" smtClean="0">
                        <a:solidFill>
                          <a:schemeClr val="tx1">
                            <a:lumMod val="85000"/>
                            <a:lumOff val="15000"/>
                          </a:schemeClr>
                        </a:solidFill>
                        <a:latin typeface="+mn-lt"/>
                        <a:ea typeface="+mn-ea"/>
                        <a:cs typeface="+mn-cs"/>
                      </a:endParaRPr>
                    </a:p>
                  </a:txBody>
                  <a:tcPr marL="91437" marR="91437" marT="45724" marB="45724"/>
                </a:tc>
              </a:tr>
              <a:tr h="1920415">
                <a:tc>
                  <a:txBody>
                    <a:bodyPr/>
                    <a:lstStyle/>
                    <a:p>
                      <a:r>
                        <a:rPr lang="en-GB" sz="1800" b="1" dirty="0" smtClean="0">
                          <a:solidFill>
                            <a:schemeClr val="accent1">
                              <a:lumMod val="50000"/>
                            </a:schemeClr>
                          </a:solidFill>
                        </a:rPr>
                        <a:t>What do we know in H&amp;F?</a:t>
                      </a:r>
                      <a:endParaRPr lang="en-GB" sz="1800" b="1" dirty="0">
                        <a:solidFill>
                          <a:schemeClr val="accent1">
                            <a:lumMod val="50000"/>
                          </a:schemeClr>
                        </a:solidFill>
                      </a:endParaRPr>
                    </a:p>
                  </a:txBody>
                  <a:tcPr marL="91437" marR="91437" marT="45724" marB="45724">
                    <a:solidFill>
                      <a:schemeClr val="accent1">
                        <a:lumMod val="60000"/>
                        <a:lumOff val="40000"/>
                      </a:schemeClr>
                    </a:solidFill>
                  </a:tcPr>
                </a:tc>
                <a:tc>
                  <a:txBody>
                    <a:bodyPr/>
                    <a:lstStyle/>
                    <a:p>
                      <a:pPr>
                        <a:buFont typeface="Arial" pitchFamily="34" charset="0"/>
                        <a:buChar char="•"/>
                      </a:pPr>
                      <a:r>
                        <a:rPr lang="en-GB" sz="1800" baseline="0" dirty="0" smtClean="0">
                          <a:solidFill>
                            <a:schemeClr val="tx1">
                              <a:lumMod val="85000"/>
                              <a:lumOff val="15000"/>
                            </a:schemeClr>
                          </a:solidFill>
                        </a:rPr>
                        <a:t> Large inequality in terms of life expectancy. See previous chart</a:t>
                      </a:r>
                    </a:p>
                    <a:p>
                      <a:pPr>
                        <a:buFont typeface="Arial" pitchFamily="34" charset="0"/>
                        <a:buChar char="•"/>
                      </a:pPr>
                      <a:r>
                        <a:rPr lang="en-GB" sz="1800" baseline="0" dirty="0" smtClean="0">
                          <a:solidFill>
                            <a:schemeClr val="tx1">
                              <a:lumMod val="85000"/>
                              <a:lumOff val="15000"/>
                            </a:schemeClr>
                          </a:solidFill>
                        </a:rPr>
                        <a:t> Much greater burden of chronic disease</a:t>
                      </a:r>
                    </a:p>
                    <a:p>
                      <a:pPr>
                        <a:buFont typeface="Arial" pitchFamily="34" charset="0"/>
                        <a:buChar char="•"/>
                      </a:pPr>
                      <a:r>
                        <a:rPr lang="en-GB" sz="1800" baseline="0" dirty="0" smtClean="0">
                          <a:solidFill>
                            <a:schemeClr val="tx1">
                              <a:lumMod val="85000"/>
                              <a:lumOff val="15000"/>
                            </a:schemeClr>
                          </a:solidFill>
                        </a:rPr>
                        <a:t> More likely to smoke and less likely to eat fruit &amp; vegetables or take regular exercise (based on Major Health Campaign in Westminster)</a:t>
                      </a:r>
                    </a:p>
                  </a:txBody>
                  <a:tcPr marL="91437" marR="91437" marT="45724" marB="45724"/>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b="0" dirty="0" smtClean="0">
                          <a:solidFill>
                            <a:schemeClr val="tx1">
                              <a:lumMod val="85000"/>
                              <a:lumOff val="15000"/>
                            </a:schemeClr>
                          </a:solidFill>
                        </a:rPr>
                        <a:t> Evidence</a:t>
                      </a:r>
                      <a:r>
                        <a:rPr lang="en-GB" sz="1800" b="0" baseline="0" dirty="0" smtClean="0">
                          <a:solidFill>
                            <a:schemeClr val="tx1">
                              <a:lumMod val="85000"/>
                              <a:lumOff val="15000"/>
                            </a:schemeClr>
                          </a:solidFill>
                        </a:rPr>
                        <a:t> of ‘inverse care law’ in the past, where poorer quality services are located in poorer areas. No longer necessarily an issue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kern="1200" baseline="0" dirty="0" smtClean="0">
                          <a:solidFill>
                            <a:schemeClr val="tx1">
                              <a:lumMod val="85000"/>
                              <a:lumOff val="15000"/>
                            </a:schemeClr>
                          </a:solidFill>
                          <a:latin typeface="+mn-lt"/>
                          <a:ea typeface="+mn-ea"/>
                          <a:cs typeface="+mn-cs"/>
                        </a:rPr>
                        <a:t> Greater ‘did not attend’ rates</a:t>
                      </a:r>
                      <a:endParaRPr lang="en-GB" sz="1800" b="0" dirty="0" smtClean="0">
                        <a:solidFill>
                          <a:schemeClr val="tx1">
                            <a:lumMod val="85000"/>
                            <a:lumOff val="15000"/>
                          </a:schemeClr>
                        </a:solidFill>
                      </a:endParaRPr>
                    </a:p>
                  </a:txBody>
                  <a:tcPr marL="91437" marR="91437" marT="45724" marB="45724"/>
                </a:tc>
              </a:tr>
            </a:tbl>
          </a:graphicData>
        </a:graphic>
      </p:graphicFrame>
    </p:spTree>
    <p:extLst>
      <p:ext uri="{BB962C8B-B14F-4D97-AF65-F5344CB8AC3E}">
        <p14:creationId xmlns:p14="http://schemas.microsoft.com/office/powerpoint/2010/main" val="1070446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Housing</a:t>
            </a:r>
            <a:r>
              <a:rPr lang="en-GB" dirty="0"/>
              <a:t/>
            </a:r>
            <a:br>
              <a:rPr lang="en-GB" dirty="0"/>
            </a:br>
            <a:endParaRPr lang="en-GB" dirty="0"/>
          </a:p>
        </p:txBody>
      </p:sp>
      <p:sp>
        <p:nvSpPr>
          <p:cNvPr id="3" name="Content Placeholder 2"/>
          <p:cNvSpPr>
            <a:spLocks noGrp="1"/>
          </p:cNvSpPr>
          <p:nvPr>
            <p:ph sz="half" idx="1"/>
          </p:nvPr>
        </p:nvSpPr>
        <p:spPr>
          <a:xfrm>
            <a:off x="426129" y="1719071"/>
            <a:ext cx="5009968" cy="4878281"/>
          </a:xfrm>
        </p:spPr>
        <p:txBody>
          <a:bodyPr/>
          <a:lstStyle/>
          <a:p>
            <a:r>
              <a:rPr lang="en-GB" sz="1600" dirty="0"/>
              <a:t>A third of people (34%) live in </a:t>
            </a:r>
            <a:r>
              <a:rPr lang="en-GB" sz="1600" b="1" dirty="0"/>
              <a:t>private rented</a:t>
            </a:r>
            <a:r>
              <a:rPr lang="en-GB" sz="1600" dirty="0"/>
              <a:t> housing – the 5</a:t>
            </a:r>
            <a:r>
              <a:rPr lang="en-GB" sz="1600" baseline="30000" dirty="0"/>
              <a:t>th</a:t>
            </a:r>
            <a:r>
              <a:rPr lang="en-GB" sz="1600" dirty="0"/>
              <a:t> highest in London – and a similar proportion (35%) are </a:t>
            </a:r>
            <a:r>
              <a:rPr lang="en-GB" sz="1600" b="1" dirty="0"/>
              <a:t>owner occupiers</a:t>
            </a:r>
            <a:r>
              <a:rPr lang="en-GB" sz="1600" dirty="0"/>
              <a:t> – the 8</a:t>
            </a:r>
            <a:r>
              <a:rPr lang="en-GB" sz="1600" baseline="30000" dirty="0"/>
              <a:t>th</a:t>
            </a:r>
            <a:r>
              <a:rPr lang="en-GB" sz="1600" dirty="0"/>
              <a:t> lowest in London. Just under a third (30%) live in </a:t>
            </a:r>
            <a:r>
              <a:rPr lang="en-GB" sz="1600" b="1" dirty="0"/>
              <a:t>social housing</a:t>
            </a:r>
            <a:r>
              <a:rPr lang="en-GB" sz="1600" dirty="0"/>
              <a:t>, which is more than is typical of London. </a:t>
            </a:r>
          </a:p>
          <a:p>
            <a:r>
              <a:rPr lang="en-GB" sz="1600" dirty="0"/>
              <a:t>Thirty eight per cent of households are </a:t>
            </a:r>
            <a:r>
              <a:rPr lang="en-GB" sz="1600" b="1" dirty="0"/>
              <a:t>one person households</a:t>
            </a:r>
            <a:r>
              <a:rPr lang="en-GB" sz="1600" dirty="0"/>
              <a:t>, higher than nationally. One in 10 households (8.8%) is a lone pensioner household, lower than London (9.6%) and England. Almost half (43%) of older people live alone, carrying a risk of social isolation. </a:t>
            </a:r>
          </a:p>
          <a:p>
            <a:r>
              <a:rPr lang="en-GB" sz="1600" dirty="0"/>
              <a:t>Pressure on social housing stock and property prices in London has resulted in </a:t>
            </a:r>
            <a:r>
              <a:rPr lang="en-GB" sz="1600" b="1" dirty="0"/>
              <a:t>overcrowding</a:t>
            </a:r>
            <a:r>
              <a:rPr lang="en-GB" sz="1600" dirty="0"/>
              <a:t>, particularly among families. Across all tenures, a similar proportion of households (13%) are considered to be overcrowded, compared to London (12%). </a:t>
            </a:r>
          </a:p>
          <a:p>
            <a:endParaRPr lang="en-GB" sz="1400" dirty="0"/>
          </a:p>
        </p:txBody>
      </p:sp>
      <p:pic>
        <p:nvPicPr>
          <p:cNvPr id="1026" name="Picture 2" descr="http://www.blogcdn.com/money.aol.co.uk/media/2011/10/housing.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74661" y="2708920"/>
            <a:ext cx="36771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0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Patterns of ill health</a:t>
            </a:r>
            <a:r>
              <a:rPr lang="en-GB" b="1" dirty="0"/>
              <a:t/>
            </a:r>
            <a:br>
              <a:rPr lang="en-GB" b="1" dirty="0"/>
            </a:br>
            <a:endParaRPr lang="en-GB" dirty="0"/>
          </a:p>
        </p:txBody>
      </p:sp>
      <p:sp>
        <p:nvSpPr>
          <p:cNvPr id="5" name="Content Placeholder 4"/>
          <p:cNvSpPr>
            <a:spLocks noGrp="1"/>
          </p:cNvSpPr>
          <p:nvPr>
            <p:ph sz="half" idx="1"/>
          </p:nvPr>
        </p:nvSpPr>
        <p:spPr/>
        <p:txBody>
          <a:bodyPr/>
          <a:lstStyle/>
          <a:p>
            <a:pPr marL="342900" lvl="1" indent="-342900">
              <a:buFont typeface="Arial" pitchFamily="34" charset="0"/>
              <a:buChar char="•"/>
            </a:pPr>
            <a:r>
              <a:rPr lang="en-US" sz="2000" dirty="0"/>
              <a:t>The principle cause of premature death in Hammersmith and </a:t>
            </a:r>
            <a:r>
              <a:rPr lang="en-US" sz="2000" dirty="0" err="1"/>
              <a:t>Fulham</a:t>
            </a:r>
            <a:r>
              <a:rPr lang="en-US" sz="2000" dirty="0"/>
              <a:t> is cancer, followed by cardiovascular disease (CVD) (which includes heart disease and stroke). A significant number of people also die from respiratory </a:t>
            </a:r>
            <a:r>
              <a:rPr lang="en-US" sz="2000" dirty="0" smtClean="0"/>
              <a:t>disease. </a:t>
            </a:r>
            <a:r>
              <a:rPr lang="en-US" sz="2000" dirty="0"/>
              <a:t>Accidents and injuries are most common among younger residents.  This is pattern is broadly similar to the rest of the country.</a:t>
            </a:r>
            <a:endParaRPr lang="en-GB" sz="2000" dirty="0"/>
          </a:p>
          <a:p>
            <a:endParaRPr lang="en-GB" dirty="0"/>
          </a:p>
        </p:txBody>
      </p:sp>
      <p:pic>
        <p:nvPicPr>
          <p:cNvPr id="7" name="Content Placeholder 6"/>
          <p:cNvPicPr>
            <a:picLocks noGrp="1"/>
          </p:cNvPicPr>
          <p:nvPr>
            <p:ph sz="half" idx="2"/>
          </p:nvPr>
        </p:nvPicPr>
        <p:blipFill>
          <a:blip r:embed="rId2" cstate="print"/>
          <a:srcRect l="22122" t="7031" r="21718" b="7031"/>
          <a:stretch>
            <a:fillRect/>
          </a:stretch>
        </p:blipFill>
        <p:spPr bwMode="auto">
          <a:xfrm>
            <a:off x="4648201" y="1840162"/>
            <a:ext cx="4316288" cy="4469163"/>
          </a:xfrm>
          <a:prstGeom prst="rect">
            <a:avLst/>
          </a:prstGeom>
          <a:noFill/>
          <a:ln w="9525">
            <a:noFill/>
            <a:miter lim="800000"/>
            <a:headEnd/>
            <a:tailEnd/>
          </a:ln>
        </p:spPr>
      </p:pic>
    </p:spTree>
    <p:extLst>
      <p:ext uri="{BB962C8B-B14F-4D97-AF65-F5344CB8AC3E}">
        <p14:creationId xmlns:p14="http://schemas.microsoft.com/office/powerpoint/2010/main" val="3605016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Vulnerable Groups in London Borough of Hammersmith and </a:t>
            </a:r>
            <a:r>
              <a:rPr lang="en-US" sz="2800" dirty="0" smtClean="0"/>
              <a:t>FULHAM</a:t>
            </a:r>
            <a:endParaRPr lang="en-GB" sz="2800" dirty="0"/>
          </a:p>
        </p:txBody>
      </p:sp>
      <p:sp>
        <p:nvSpPr>
          <p:cNvPr id="4" name="Content Placeholder 3"/>
          <p:cNvSpPr>
            <a:spLocks noGrp="1"/>
          </p:cNvSpPr>
          <p:nvPr>
            <p:ph sz="half" idx="1"/>
          </p:nvPr>
        </p:nvSpPr>
        <p:spPr/>
        <p:txBody>
          <a:bodyPr/>
          <a:lstStyle/>
          <a:p>
            <a:r>
              <a:rPr lang="en-US" sz="2000" dirty="0"/>
              <a:t>The overall premature (under 75) death rate higher than London and England and Shepherd’s Bush Green, Askew, and Hammersmith Broadway wards fall within the 20% worst wards in London, with around 7-11 more early deaths a year than is typical for London. Furthermore, residents in those wards have stated that their health is either bad or very bad in the last census </a:t>
            </a:r>
            <a:endParaRPr lang="en-GB" sz="2000" dirty="0"/>
          </a:p>
        </p:txBody>
      </p:sp>
      <p:pic>
        <p:nvPicPr>
          <p:cNvPr id="6" name="Content Placeholder 5"/>
          <p:cNvPicPr>
            <a:picLocks noGrp="1"/>
          </p:cNvPicPr>
          <p:nvPr>
            <p:ph sz="half" idx="2"/>
          </p:nvPr>
        </p:nvPicPr>
        <p:blipFill>
          <a:blip r:embed="rId2" cstate="print"/>
          <a:srcRect/>
          <a:stretch>
            <a:fillRect/>
          </a:stretch>
        </p:blipFill>
        <p:spPr bwMode="auto">
          <a:xfrm>
            <a:off x="4648200" y="1804690"/>
            <a:ext cx="4244280" cy="4720654"/>
          </a:xfrm>
          <a:prstGeom prst="rect">
            <a:avLst/>
          </a:prstGeom>
          <a:noFill/>
          <a:ln w="6350" cmpd="sng">
            <a:noFill/>
            <a:miter lim="800000"/>
            <a:headEnd/>
            <a:tailEnd/>
          </a:ln>
          <a:effectLst/>
        </p:spPr>
      </p:pic>
    </p:spTree>
    <p:extLst>
      <p:ext uri="{BB962C8B-B14F-4D97-AF65-F5344CB8AC3E}">
        <p14:creationId xmlns:p14="http://schemas.microsoft.com/office/powerpoint/2010/main" val="3412792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Serious Mental illnesses</a:t>
            </a:r>
            <a:endParaRPr lang="en-GB" dirty="0"/>
          </a:p>
        </p:txBody>
      </p:sp>
      <p:sp>
        <p:nvSpPr>
          <p:cNvPr id="3" name="Content Placeholder 2"/>
          <p:cNvSpPr>
            <a:spLocks noGrp="1"/>
          </p:cNvSpPr>
          <p:nvPr>
            <p:ph sz="half" idx="1"/>
          </p:nvPr>
        </p:nvSpPr>
        <p:spPr/>
        <p:txBody>
          <a:bodyPr/>
          <a:lstStyle/>
          <a:p>
            <a:r>
              <a:rPr lang="en-US" sz="2000" dirty="0"/>
              <a:t>There are currently 2,395 patients in the borough on a GP register for severe and enduring mental illness (e.g. schizophrenia), the 8th highest in the </a:t>
            </a:r>
            <a:r>
              <a:rPr lang="en-US" sz="2000" dirty="0" smtClean="0"/>
              <a:t>country. </a:t>
            </a:r>
            <a:r>
              <a:rPr lang="en-US" sz="2000" dirty="0"/>
              <a:t>These patients are spread relatively uniformly throughout the borough.  Incapacity benefit claimant rates due to mental health and other medical reasons are high in Shepherd’s Bush, </a:t>
            </a:r>
            <a:r>
              <a:rPr lang="en-US" sz="2000" dirty="0" err="1"/>
              <a:t>Wormholt</a:t>
            </a:r>
            <a:r>
              <a:rPr lang="en-US" sz="2000" dirty="0"/>
              <a:t> &amp; White City and Hammersmith Broadway</a:t>
            </a:r>
            <a:endParaRPr lang="en-GB" sz="2000" dirty="0"/>
          </a:p>
        </p:txBody>
      </p:sp>
      <p:pic>
        <p:nvPicPr>
          <p:cNvPr id="5" name="Content Placeholder 4"/>
          <p:cNvPicPr>
            <a:picLocks noGrp="1"/>
          </p:cNvPicPr>
          <p:nvPr>
            <p:ph sz="half" idx="2"/>
          </p:nvPr>
        </p:nvPicPr>
        <p:blipFill>
          <a:blip r:embed="rId2" cstate="print"/>
          <a:srcRect/>
          <a:stretch>
            <a:fillRect/>
          </a:stretch>
        </p:blipFill>
        <p:spPr bwMode="auto">
          <a:xfrm>
            <a:off x="4572001" y="1700808"/>
            <a:ext cx="4392488" cy="4320480"/>
          </a:xfrm>
          <a:prstGeom prst="rect">
            <a:avLst/>
          </a:prstGeom>
          <a:noFill/>
          <a:ln w="6350" cmpd="sng">
            <a:noFill/>
            <a:miter lim="800000"/>
            <a:headEnd/>
            <a:tailEnd/>
          </a:ln>
          <a:effectLst/>
        </p:spPr>
      </p:pic>
    </p:spTree>
    <p:extLst>
      <p:ext uri="{BB962C8B-B14F-4D97-AF65-F5344CB8AC3E}">
        <p14:creationId xmlns:p14="http://schemas.microsoft.com/office/powerpoint/2010/main" val="1193600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HIV</a:t>
            </a:r>
            <a:endParaRPr lang="en-GB" dirty="0"/>
          </a:p>
        </p:txBody>
      </p:sp>
      <p:sp>
        <p:nvSpPr>
          <p:cNvPr id="3" name="Content Placeholder 2"/>
          <p:cNvSpPr>
            <a:spLocks noGrp="1"/>
          </p:cNvSpPr>
          <p:nvPr>
            <p:ph sz="half" idx="1"/>
          </p:nvPr>
        </p:nvSpPr>
        <p:spPr/>
        <p:txBody>
          <a:bodyPr/>
          <a:lstStyle/>
          <a:p>
            <a:r>
              <a:rPr lang="en-US" sz="1800" dirty="0"/>
              <a:t>There are currently 1,051 residents in Hammersmith and </a:t>
            </a:r>
            <a:r>
              <a:rPr lang="en-US" sz="1800" dirty="0" err="1"/>
              <a:t>Fulham</a:t>
            </a:r>
            <a:r>
              <a:rPr lang="en-US" sz="1800" dirty="0"/>
              <a:t> diagnosed with HIV, the 7th highest rate aged 15-59 in the country, with a higher proportion of cases contracted via sex between men. </a:t>
            </a:r>
            <a:r>
              <a:rPr lang="en-US" sz="1800" dirty="0" smtClean="0"/>
              <a:t> </a:t>
            </a:r>
          </a:p>
          <a:p>
            <a:r>
              <a:rPr lang="en-US" sz="1800" dirty="0" smtClean="0"/>
              <a:t>19</a:t>
            </a:r>
            <a:r>
              <a:rPr lang="en-US" sz="1800" dirty="0"/>
              <a:t>% of cases were diagnosed late, compared to the London average of 27%. Late diagnosis carries with it increased risk of poor health and death and increases chances of onward transmission. </a:t>
            </a:r>
            <a:endParaRPr lang="en-US" sz="1800" dirty="0" smtClean="0"/>
          </a:p>
          <a:p>
            <a:r>
              <a:rPr lang="en-US" sz="1800" dirty="0" smtClean="0"/>
              <a:t>High </a:t>
            </a:r>
            <a:r>
              <a:rPr lang="en-US" sz="1800" dirty="0"/>
              <a:t>rates of HIV/ AIDs patients known to services are residing in North End ward </a:t>
            </a:r>
            <a:endParaRPr lang="en-GB" sz="1800" dirty="0"/>
          </a:p>
        </p:txBody>
      </p:sp>
      <p:pic>
        <p:nvPicPr>
          <p:cNvPr id="5" name="Content Placeholder 4" descr="Map.png"/>
          <p:cNvPicPr>
            <a:picLocks noGrp="1"/>
          </p:cNvPicPr>
          <p:nvPr>
            <p:ph sz="half" idx="2"/>
          </p:nvPr>
        </p:nvPicPr>
        <p:blipFill>
          <a:blip r:embed="rId2" cstate="print"/>
          <a:srcRect l="32777" t="6500" r="23839" b="10001"/>
          <a:stretch>
            <a:fillRect/>
          </a:stretch>
        </p:blipFill>
        <p:spPr bwMode="auto">
          <a:xfrm>
            <a:off x="5002418" y="1600200"/>
            <a:ext cx="3746047" cy="4925144"/>
          </a:xfrm>
          <a:prstGeom prst="rect">
            <a:avLst/>
          </a:prstGeom>
          <a:noFill/>
          <a:ln w="6350" cmpd="sng">
            <a:noFill/>
            <a:miter lim="800000"/>
            <a:headEnd/>
            <a:tailEnd/>
          </a:ln>
          <a:effectLst/>
        </p:spPr>
      </p:pic>
    </p:spTree>
    <p:extLst>
      <p:ext uri="{BB962C8B-B14F-4D97-AF65-F5344CB8AC3E}">
        <p14:creationId xmlns:p14="http://schemas.microsoft.com/office/powerpoint/2010/main" val="3632040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drug users </a:t>
            </a:r>
            <a:endParaRPr lang="en-GB" dirty="0"/>
          </a:p>
        </p:txBody>
      </p:sp>
      <p:sp>
        <p:nvSpPr>
          <p:cNvPr id="3" name="Content Placeholder 2"/>
          <p:cNvSpPr>
            <a:spLocks noGrp="1"/>
          </p:cNvSpPr>
          <p:nvPr>
            <p:ph sz="half" idx="1"/>
          </p:nvPr>
        </p:nvSpPr>
        <p:spPr/>
        <p:txBody>
          <a:bodyPr/>
          <a:lstStyle/>
          <a:p>
            <a:r>
              <a:rPr lang="en-US" sz="1800" dirty="0"/>
              <a:t>The estimated number of problem drug users in Hammersmith and </a:t>
            </a:r>
            <a:r>
              <a:rPr lang="en-US" sz="1800" dirty="0" err="1"/>
              <a:t>Fulham</a:t>
            </a:r>
            <a:r>
              <a:rPr lang="en-US" sz="1800" dirty="0"/>
              <a:t> was </a:t>
            </a:r>
            <a:r>
              <a:rPr lang="en-US" sz="1800" dirty="0" smtClean="0"/>
              <a:t>1,450, </a:t>
            </a:r>
            <a:r>
              <a:rPr lang="en-US" sz="1800" dirty="0"/>
              <a:t>a rate of 11.5 per 1,000 population aged 15-64, the 9th highest rate in London. The cost to society of crimes associated with problem drug use in the borough may be as much as £60 million, (based on national estimates from the Home Office).Drugs offence rate per 1000 is high among Shepherd’s Bush, Hammersmith Broadway and North End wards </a:t>
            </a:r>
            <a:endParaRPr lang="en-GB" sz="1800" dirty="0"/>
          </a:p>
        </p:txBody>
      </p:sp>
      <p:pic>
        <p:nvPicPr>
          <p:cNvPr id="5" name="Content Placeholder 4"/>
          <p:cNvPicPr>
            <a:picLocks noGrp="1"/>
          </p:cNvPicPr>
          <p:nvPr>
            <p:ph sz="half" idx="2"/>
          </p:nvPr>
        </p:nvPicPr>
        <p:blipFill>
          <a:blip r:embed="rId2" cstate="print"/>
          <a:srcRect/>
          <a:stretch>
            <a:fillRect/>
          </a:stretch>
        </p:blipFill>
        <p:spPr bwMode="auto">
          <a:xfrm>
            <a:off x="4747395" y="1600204"/>
            <a:ext cx="3840210" cy="4525963"/>
          </a:xfrm>
          <a:prstGeom prst="rect">
            <a:avLst/>
          </a:prstGeom>
          <a:noFill/>
          <a:ln w="6350" cmpd="sng">
            <a:noFill/>
            <a:miter lim="800000"/>
            <a:headEnd/>
            <a:tailEnd/>
          </a:ln>
          <a:effectLst/>
        </p:spPr>
      </p:pic>
    </p:spTree>
    <p:extLst>
      <p:ext uri="{BB962C8B-B14F-4D97-AF65-F5344CB8AC3E}">
        <p14:creationId xmlns:p14="http://schemas.microsoft.com/office/powerpoint/2010/main" val="3275410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mj-lt"/>
              </a:rPr>
              <a:t>Demography Summary</a:t>
            </a:r>
            <a:endParaRPr lang="en-GB" sz="3600" dirty="0">
              <a:latin typeface="+mj-lt"/>
            </a:endParaRPr>
          </a:p>
        </p:txBody>
      </p:sp>
      <p:sp>
        <p:nvSpPr>
          <p:cNvPr id="3" name="Content Placeholder 2"/>
          <p:cNvSpPr>
            <a:spLocks noGrp="1"/>
          </p:cNvSpPr>
          <p:nvPr>
            <p:ph idx="1"/>
          </p:nvPr>
        </p:nvSpPr>
        <p:spPr/>
        <p:txBody>
          <a:bodyPr>
            <a:normAutofit fontScale="77500" lnSpcReduction="20000"/>
          </a:bodyPr>
          <a:lstStyle/>
          <a:p>
            <a:r>
              <a:rPr lang="en-GB" sz="2200" dirty="0">
                <a:latin typeface="+mn-lt"/>
              </a:rPr>
              <a:t>Population: </a:t>
            </a:r>
            <a:r>
              <a:rPr lang="en-GB" sz="2200" dirty="0" smtClean="0">
                <a:latin typeface="+mn-lt"/>
              </a:rPr>
              <a:t>189,850 (GLA 2015)</a:t>
            </a:r>
          </a:p>
          <a:p>
            <a:endParaRPr lang="en-GB" sz="2200" dirty="0">
              <a:latin typeface="+mn-lt"/>
            </a:endParaRPr>
          </a:p>
          <a:p>
            <a:r>
              <a:rPr lang="en-GB" sz="2200" dirty="0" smtClean="0">
                <a:latin typeface="+mn-lt"/>
              </a:rPr>
              <a:t>Age GLA 2015)</a:t>
            </a:r>
          </a:p>
          <a:p>
            <a:pPr lvl="1"/>
            <a:r>
              <a:rPr lang="en-GB" sz="2200" dirty="0" smtClean="0">
                <a:latin typeface="+mn-lt"/>
              </a:rPr>
              <a:t>Children – 16.8% 		</a:t>
            </a:r>
            <a:r>
              <a:rPr lang="en-GB" sz="2200" i="1" dirty="0" smtClean="0">
                <a:latin typeface="+mn-lt"/>
              </a:rPr>
              <a:t>London - 20.0% </a:t>
            </a:r>
            <a:r>
              <a:rPr lang="en-GB" sz="2200" i="1" dirty="0">
                <a:latin typeface="+mn-lt"/>
              </a:rPr>
              <a:t>| England </a:t>
            </a:r>
            <a:r>
              <a:rPr lang="en-GB" sz="2200" i="1" dirty="0" smtClean="0">
                <a:latin typeface="+mn-lt"/>
              </a:rPr>
              <a:t>18.9%</a:t>
            </a:r>
          </a:p>
          <a:p>
            <a:pPr lvl="1"/>
            <a:r>
              <a:rPr lang="en-GB" sz="2200" dirty="0" smtClean="0">
                <a:latin typeface="+mn-lt"/>
              </a:rPr>
              <a:t>Working age - 73.9% 	</a:t>
            </a:r>
            <a:r>
              <a:rPr lang="en-GB" sz="2200" i="1" dirty="0" smtClean="0">
                <a:latin typeface="+mn-lt"/>
              </a:rPr>
              <a:t>London - 68.6% | </a:t>
            </a:r>
            <a:r>
              <a:rPr lang="en-GB" sz="2200" i="1" dirty="0">
                <a:latin typeface="+mn-lt"/>
              </a:rPr>
              <a:t>England </a:t>
            </a:r>
            <a:r>
              <a:rPr lang="en-GB" sz="2200" i="1" dirty="0" smtClean="0">
                <a:latin typeface="+mn-lt"/>
              </a:rPr>
              <a:t>63.2%</a:t>
            </a:r>
          </a:p>
          <a:p>
            <a:pPr lvl="1"/>
            <a:r>
              <a:rPr lang="en-GB" sz="2200" dirty="0" smtClean="0">
                <a:latin typeface="+mn-lt"/>
              </a:rPr>
              <a:t>Older people - 9.3% 	</a:t>
            </a:r>
            <a:r>
              <a:rPr lang="en-GB" sz="2200" i="1" dirty="0" smtClean="0">
                <a:latin typeface="+mn-lt"/>
              </a:rPr>
              <a:t>London - 11.4% | England 17.8%</a:t>
            </a:r>
          </a:p>
          <a:p>
            <a:endParaRPr lang="en-GB" sz="2200" dirty="0" smtClean="0">
              <a:latin typeface="+mn-lt"/>
            </a:endParaRPr>
          </a:p>
          <a:p>
            <a:r>
              <a:rPr lang="en-GB" sz="2200" dirty="0" smtClean="0">
                <a:latin typeface="+mn-lt"/>
              </a:rPr>
              <a:t>% BAME (Census 2011) – 31.9% </a:t>
            </a:r>
            <a:br>
              <a:rPr lang="en-GB" sz="2200" dirty="0" smtClean="0">
                <a:latin typeface="+mn-lt"/>
              </a:rPr>
            </a:br>
            <a:r>
              <a:rPr lang="en-GB" sz="2200" dirty="0" smtClean="0">
                <a:latin typeface="+mn-lt"/>
              </a:rPr>
              <a:t>				</a:t>
            </a:r>
            <a:r>
              <a:rPr lang="en-GB" sz="2200" i="1" dirty="0" smtClean="0">
                <a:latin typeface="+mn-lt"/>
              </a:rPr>
              <a:t>London – 40.2% | England – 14.0%</a:t>
            </a:r>
          </a:p>
          <a:p>
            <a:endParaRPr lang="en-GB" sz="2200" dirty="0">
              <a:latin typeface="+mn-lt"/>
            </a:endParaRPr>
          </a:p>
          <a:p>
            <a:r>
              <a:rPr lang="en-GB" sz="2200" dirty="0" smtClean="0">
                <a:latin typeface="+mn-lt"/>
              </a:rPr>
              <a:t>% Not born in UK (Census 2011)  – 42.6%</a:t>
            </a:r>
            <a:br>
              <a:rPr lang="en-GB" sz="2200" dirty="0" smtClean="0">
                <a:latin typeface="+mn-lt"/>
              </a:rPr>
            </a:br>
            <a:r>
              <a:rPr lang="en-GB" sz="2200" dirty="0" smtClean="0">
                <a:latin typeface="+mn-lt"/>
              </a:rPr>
              <a:t>				</a:t>
            </a:r>
            <a:r>
              <a:rPr lang="en-GB" sz="2200" i="1" dirty="0" smtClean="0">
                <a:latin typeface="+mn-lt"/>
              </a:rPr>
              <a:t>London </a:t>
            </a:r>
            <a:r>
              <a:rPr lang="en-GB" sz="2200" i="1" dirty="0">
                <a:latin typeface="+mn-lt"/>
              </a:rPr>
              <a:t>– </a:t>
            </a:r>
            <a:r>
              <a:rPr lang="en-GB" sz="2200" i="1" dirty="0" smtClean="0">
                <a:latin typeface="+mn-lt"/>
              </a:rPr>
              <a:t>36.7% </a:t>
            </a:r>
            <a:r>
              <a:rPr lang="en-GB" sz="2200" i="1" dirty="0">
                <a:latin typeface="+mn-lt"/>
              </a:rPr>
              <a:t>| England – </a:t>
            </a:r>
            <a:r>
              <a:rPr lang="en-GB" sz="2200" i="1" dirty="0" smtClean="0">
                <a:latin typeface="+mn-lt"/>
              </a:rPr>
              <a:t>13.4%</a:t>
            </a:r>
          </a:p>
          <a:p>
            <a:endParaRPr lang="en-GB" sz="2200" dirty="0">
              <a:latin typeface="+mn-lt"/>
            </a:endParaRPr>
          </a:p>
          <a:p>
            <a:r>
              <a:rPr lang="en-GB" sz="2200" dirty="0" smtClean="0">
                <a:latin typeface="+mn-lt"/>
              </a:rPr>
              <a:t>% English is first language of no one in household  (Census  2011) – 14.5%</a:t>
            </a:r>
            <a:br>
              <a:rPr lang="en-GB" sz="2200" dirty="0" smtClean="0">
                <a:latin typeface="+mn-lt"/>
              </a:rPr>
            </a:br>
            <a:r>
              <a:rPr lang="en-GB" sz="2200" dirty="0" smtClean="0">
                <a:latin typeface="+mn-lt"/>
              </a:rPr>
              <a:t>				</a:t>
            </a:r>
            <a:r>
              <a:rPr lang="en-GB" sz="2200" i="1" dirty="0" smtClean="0">
                <a:latin typeface="+mn-lt"/>
              </a:rPr>
              <a:t>London </a:t>
            </a:r>
            <a:r>
              <a:rPr lang="en-GB" sz="2200" i="1" dirty="0">
                <a:latin typeface="+mn-lt"/>
              </a:rPr>
              <a:t>– </a:t>
            </a:r>
            <a:r>
              <a:rPr lang="en-GB" sz="2200" i="1" dirty="0" smtClean="0">
                <a:latin typeface="+mn-lt"/>
              </a:rPr>
              <a:t>12.9% </a:t>
            </a:r>
            <a:r>
              <a:rPr lang="en-GB" sz="2200" i="1" dirty="0">
                <a:latin typeface="+mn-lt"/>
              </a:rPr>
              <a:t>| England – </a:t>
            </a:r>
            <a:r>
              <a:rPr lang="en-GB" sz="2200" i="1" dirty="0" smtClean="0">
                <a:latin typeface="+mn-lt"/>
              </a:rPr>
              <a:t>4.3%</a:t>
            </a:r>
            <a:endParaRPr lang="en-GB" sz="2200" i="1" dirty="0">
              <a:latin typeface="+mn-lt"/>
            </a:endParaRPr>
          </a:p>
          <a:p>
            <a:endParaRPr lang="en-GB" sz="2200" dirty="0" smtClean="0">
              <a:latin typeface="+mn-lt"/>
            </a:endParaRPr>
          </a:p>
          <a:p>
            <a:endParaRPr lang="en-GB" sz="2200" dirty="0" smtClean="0">
              <a:latin typeface="+mn-lt"/>
            </a:endParaRPr>
          </a:p>
        </p:txBody>
      </p:sp>
    </p:spTree>
    <p:extLst>
      <p:ext uri="{BB962C8B-B14F-4D97-AF65-F5344CB8AC3E}">
        <p14:creationId xmlns:p14="http://schemas.microsoft.com/office/powerpoint/2010/main" val="31451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Deprivation</a:t>
            </a:r>
            <a:endParaRPr lang="en-GB" dirty="0"/>
          </a:p>
        </p:txBody>
      </p:sp>
      <p:sp>
        <p:nvSpPr>
          <p:cNvPr id="3" name="Content Placeholder 2"/>
          <p:cNvSpPr>
            <a:spLocks noGrp="1"/>
          </p:cNvSpPr>
          <p:nvPr>
            <p:ph sz="half" idx="1"/>
          </p:nvPr>
        </p:nvSpPr>
        <p:spPr>
          <a:xfrm>
            <a:off x="426128" y="1719072"/>
            <a:ext cx="4433904" cy="4806273"/>
          </a:xfrm>
        </p:spPr>
        <p:txBody>
          <a:bodyPr/>
          <a:lstStyle/>
          <a:p>
            <a:r>
              <a:rPr lang="en-GB" sz="1400" dirty="0" smtClean="0"/>
              <a:t>Hammersmith </a:t>
            </a:r>
            <a:r>
              <a:rPr lang="en-GB" sz="1400" dirty="0"/>
              <a:t>and Fulham was classified as the 55</a:t>
            </a:r>
            <a:r>
              <a:rPr lang="en-GB" sz="1400" baseline="30000" dirty="0"/>
              <a:t>th</a:t>
            </a:r>
            <a:r>
              <a:rPr lang="en-GB" sz="1400" dirty="0"/>
              <a:t> most deprived borough in the </a:t>
            </a:r>
            <a:r>
              <a:rPr lang="en-GB" sz="1400" dirty="0" smtClean="0"/>
              <a:t>country </a:t>
            </a:r>
            <a:r>
              <a:rPr lang="en-GB" sz="1400" dirty="0"/>
              <a:t>according to the index of multiple </a:t>
            </a:r>
            <a:r>
              <a:rPr lang="en-GB" sz="1400" b="1" dirty="0"/>
              <a:t>deprivation</a:t>
            </a:r>
            <a:r>
              <a:rPr lang="en-GB" sz="1400" dirty="0"/>
              <a:t>, which is based on a range of economic, social and housing indicators. Pockets of deprivation are spread throughout the borough but are particularly focussed in the north of the borough. These areas usually correspond to areas of social housing and poorer than average health. </a:t>
            </a:r>
          </a:p>
          <a:p>
            <a:r>
              <a:rPr lang="en-GB" sz="1400" dirty="0"/>
              <a:t>A third of children under 16 (29%) live in </a:t>
            </a:r>
            <a:r>
              <a:rPr lang="en-GB" sz="1400" b="1" dirty="0"/>
              <a:t>poverty</a:t>
            </a:r>
            <a:r>
              <a:rPr lang="en-GB" sz="1400" dirty="0"/>
              <a:t> according to official definitions, which is higher than London and England. The </a:t>
            </a:r>
            <a:r>
              <a:rPr lang="en-GB" sz="1400" b="1" dirty="0"/>
              <a:t>Job Seekers Allowance</a:t>
            </a:r>
            <a:r>
              <a:rPr lang="en-GB" sz="1400" dirty="0"/>
              <a:t> rate in </a:t>
            </a:r>
            <a:r>
              <a:rPr lang="en-GB" sz="1400" dirty="0" smtClean="0"/>
              <a:t>H&amp;F are similar </a:t>
            </a:r>
            <a:r>
              <a:rPr lang="en-GB" sz="1400" dirty="0"/>
              <a:t>to London </a:t>
            </a:r>
            <a:r>
              <a:rPr lang="en-GB" sz="1400" dirty="0" smtClean="0"/>
              <a:t>(3.1%) </a:t>
            </a:r>
            <a:r>
              <a:rPr lang="en-GB" sz="1400" dirty="0"/>
              <a:t>and Great Britain (2.9%), but rates are almost double this in areas such as College Park &amp; Old     Oak and </a:t>
            </a:r>
            <a:r>
              <a:rPr lang="en-GB" sz="1400" dirty="0" err="1"/>
              <a:t>Wormholt</a:t>
            </a:r>
            <a:r>
              <a:rPr lang="en-GB" sz="1400" dirty="0"/>
              <a:t> &amp; White City.</a:t>
            </a:r>
          </a:p>
          <a:p>
            <a:endParaRPr lang="en-GB" sz="1400" dirty="0"/>
          </a:p>
        </p:txBody>
      </p:sp>
      <p:pic>
        <p:nvPicPr>
          <p:cNvPr id="5" name="Content Placeholder 4" descr="Map - Red Orange yellow.png"/>
          <p:cNvPicPr>
            <a:picLocks noGrp="1"/>
          </p:cNvPicPr>
          <p:nvPr>
            <p:ph sz="half" idx="2"/>
          </p:nvPr>
        </p:nvPicPr>
        <p:blipFill>
          <a:blip r:embed="rId2" cstate="print"/>
          <a:srcRect l="31242" t="6824" r="20729" b="-6030"/>
          <a:stretch>
            <a:fillRect/>
          </a:stretch>
        </p:blipFill>
        <p:spPr bwMode="auto">
          <a:xfrm>
            <a:off x="5115995" y="1600200"/>
            <a:ext cx="3416445" cy="4997152"/>
          </a:xfrm>
          <a:prstGeom prst="rect">
            <a:avLst/>
          </a:prstGeom>
          <a:noFill/>
          <a:ln w="9525">
            <a:solidFill>
              <a:srgbClr val="7F7F7F"/>
            </a:solidFill>
            <a:miter lim="800000"/>
            <a:headEnd/>
            <a:tailEnd/>
          </a:ln>
        </p:spPr>
      </p:pic>
    </p:spTree>
    <p:extLst>
      <p:ext uri="{BB962C8B-B14F-4D97-AF65-F5344CB8AC3E}">
        <p14:creationId xmlns:p14="http://schemas.microsoft.com/office/powerpoint/2010/main" val="680131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354"/>
            <a:ext cx="8229600" cy="4525963"/>
          </a:xfrm>
        </p:spPr>
        <p:txBody>
          <a:bodyPr/>
          <a:lstStyle/>
          <a:p>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03989"/>
            <a:ext cx="7865768" cy="460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829" y="3787336"/>
            <a:ext cx="648072"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Age</a:t>
            </a:r>
            <a:endParaRPr lang="en-GB" b="1" dirty="0">
              <a:solidFill>
                <a:prstClr val="black"/>
              </a:solidFill>
              <a:latin typeface="Calibri"/>
            </a:endParaRPr>
          </a:p>
        </p:txBody>
      </p:sp>
      <p:sp>
        <p:nvSpPr>
          <p:cNvPr id="10" name="TextBox 9"/>
          <p:cNvSpPr txBox="1"/>
          <p:nvPr/>
        </p:nvSpPr>
        <p:spPr>
          <a:xfrm>
            <a:off x="4644008" y="576424"/>
            <a:ext cx="2160240"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Health group</a:t>
            </a:r>
            <a:endParaRPr lang="en-GB" b="1" dirty="0">
              <a:solidFill>
                <a:prstClr val="black"/>
              </a:solidFill>
              <a:latin typeface="Calibri"/>
            </a:endParaRPr>
          </a:p>
        </p:txBody>
      </p:sp>
      <p:sp>
        <p:nvSpPr>
          <p:cNvPr id="8" name="Left Brace 7"/>
          <p:cNvSpPr/>
          <p:nvPr/>
        </p:nvSpPr>
        <p:spPr>
          <a:xfrm>
            <a:off x="527504" y="2063790"/>
            <a:ext cx="576063" cy="3816424"/>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sp>
        <p:nvSpPr>
          <p:cNvPr id="13" name="Left Brace 12"/>
          <p:cNvSpPr/>
          <p:nvPr/>
        </p:nvSpPr>
        <p:spPr>
          <a:xfrm rot="5400000">
            <a:off x="5148448" y="-2483974"/>
            <a:ext cx="418196" cy="72176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cxnSp>
        <p:nvCxnSpPr>
          <p:cNvPr id="18" name="Straight Connector 17"/>
          <p:cNvCxnSpPr/>
          <p:nvPr/>
        </p:nvCxnSpPr>
        <p:spPr>
          <a:xfrm>
            <a:off x="4472954" y="6298649"/>
            <a:ext cx="4322386" cy="0"/>
          </a:xfrm>
          <a:prstGeom prst="line">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748698" y="2063791"/>
            <a:ext cx="1095110" cy="686074"/>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25,800</a:t>
            </a:r>
            <a:endParaRPr lang="en-GB" sz="1600" b="1" dirty="0">
              <a:solidFill>
                <a:prstClr val="black"/>
              </a:solidFill>
            </a:endParaRPr>
          </a:p>
        </p:txBody>
      </p:sp>
      <p:sp>
        <p:nvSpPr>
          <p:cNvPr id="19" name="Rectangle 18"/>
          <p:cNvSpPr/>
          <p:nvPr/>
        </p:nvSpPr>
        <p:spPr>
          <a:xfrm>
            <a:off x="1748698" y="2749865"/>
            <a:ext cx="1095110" cy="685640"/>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7,000</a:t>
            </a:r>
            <a:endParaRPr lang="en-GB" sz="1600" b="1" dirty="0">
              <a:solidFill>
                <a:prstClr val="black"/>
              </a:solidFill>
            </a:endParaRPr>
          </a:p>
        </p:txBody>
      </p:sp>
      <p:sp>
        <p:nvSpPr>
          <p:cNvPr id="22" name="Rectangle 21"/>
          <p:cNvSpPr/>
          <p:nvPr/>
        </p:nvSpPr>
        <p:spPr>
          <a:xfrm>
            <a:off x="1748698" y="3435505"/>
            <a:ext cx="1095110" cy="14129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108,700</a:t>
            </a:r>
            <a:endParaRPr lang="en-GB" sz="1600" b="1" dirty="0">
              <a:solidFill>
                <a:prstClr val="black"/>
              </a:solidFill>
            </a:endParaRPr>
          </a:p>
        </p:txBody>
      </p:sp>
      <p:sp>
        <p:nvSpPr>
          <p:cNvPr id="29" name="Title 1"/>
          <p:cNvSpPr txBox="1">
            <a:spLocks/>
          </p:cNvSpPr>
          <p:nvPr/>
        </p:nvSpPr>
        <p:spPr>
          <a:xfrm>
            <a:off x="0" y="212557"/>
            <a:ext cx="91440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200" kern="1200">
                <a:solidFill>
                  <a:schemeClr val="tx1"/>
                </a:solidFill>
                <a:latin typeface="Arial" pitchFamily="34" charset="0"/>
                <a:ea typeface="+mj-ea"/>
                <a:cs typeface="Arial" pitchFamily="34" charset="0"/>
              </a:defRPr>
            </a:lvl1pPr>
          </a:lstStyle>
          <a:p>
            <a:pPr fontAlgn="auto">
              <a:spcAft>
                <a:spcPts val="0"/>
              </a:spcAft>
            </a:pPr>
            <a:r>
              <a:rPr lang="en-GB" sz="2200" b="1" dirty="0" smtClean="0">
                <a:solidFill>
                  <a:srgbClr val="1F497D">
                    <a:lumMod val="75000"/>
                  </a:srgbClr>
                </a:solidFill>
                <a:latin typeface="Calibri"/>
              </a:rPr>
              <a:t>Number and percentage of the population in each group, LBHF 2015</a:t>
            </a:r>
            <a:br>
              <a:rPr lang="en-GB" sz="2200" b="1" dirty="0" smtClean="0">
                <a:solidFill>
                  <a:srgbClr val="1F497D">
                    <a:lumMod val="75000"/>
                  </a:srgbClr>
                </a:solidFill>
                <a:latin typeface="Calibri"/>
              </a:rPr>
            </a:br>
            <a:endParaRPr lang="en-GB" sz="2200" b="1" dirty="0">
              <a:solidFill>
                <a:srgbClr val="1F497D">
                  <a:lumMod val="75000"/>
                </a:srgbClr>
              </a:solidFill>
              <a:latin typeface="Calibri"/>
            </a:endParaRPr>
          </a:p>
        </p:txBody>
      </p:sp>
      <p:sp>
        <p:nvSpPr>
          <p:cNvPr id="30" name="Rectangle 29"/>
          <p:cNvSpPr/>
          <p:nvPr/>
        </p:nvSpPr>
        <p:spPr>
          <a:xfrm>
            <a:off x="1748698" y="4848500"/>
            <a:ext cx="1095110" cy="1056095"/>
          </a:xfrm>
          <a:prstGeom prst="rect">
            <a:avLst/>
          </a:prstGeom>
          <a:solidFill>
            <a:srgbClr val="4F6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6,500</a:t>
            </a:r>
            <a:endParaRPr lang="en-GB" sz="1600" b="1" dirty="0">
              <a:solidFill>
                <a:prstClr val="black"/>
              </a:solidFill>
            </a:endParaRPr>
          </a:p>
        </p:txBody>
      </p:sp>
      <p:sp>
        <p:nvSpPr>
          <p:cNvPr id="14" name="Oval 13"/>
          <p:cNvSpPr/>
          <p:nvPr/>
        </p:nvSpPr>
        <p:spPr>
          <a:xfrm>
            <a:off x="1801085" y="3570034"/>
            <a:ext cx="852381" cy="829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6" name="TextBox 35"/>
          <p:cNvSpPr txBox="1"/>
          <p:nvPr/>
        </p:nvSpPr>
        <p:spPr>
          <a:xfrm>
            <a:off x="1980287" y="3818114"/>
            <a:ext cx="985573" cy="338554"/>
          </a:xfrm>
          <a:prstGeom prst="rect">
            <a:avLst/>
          </a:prstGeom>
          <a:noFill/>
        </p:spPr>
        <p:txBody>
          <a:bodyPr wrap="square" rtlCol="0">
            <a:spAutoFit/>
          </a:bodyPr>
          <a:lstStyle/>
          <a:p>
            <a:pPr fontAlgn="auto">
              <a:spcBef>
                <a:spcPts val="0"/>
              </a:spcBef>
              <a:spcAft>
                <a:spcPts val="0"/>
              </a:spcAft>
            </a:pPr>
            <a:r>
              <a:rPr lang="en-GB" sz="1600" dirty="0" smtClean="0">
                <a:solidFill>
                  <a:prstClr val="white"/>
                </a:solidFill>
                <a:latin typeface="Calibri"/>
              </a:rPr>
              <a:t>60</a:t>
            </a:r>
            <a:r>
              <a:rPr lang="en-GB" sz="1600" dirty="0" smtClean="0">
                <a:solidFill>
                  <a:srgbClr val="4F81BD">
                    <a:lumMod val="40000"/>
                    <a:lumOff val="60000"/>
                  </a:srgbClr>
                </a:solidFill>
                <a:latin typeface="Calibri"/>
              </a:rPr>
              <a:t>%</a:t>
            </a:r>
            <a:endParaRPr lang="en-GB" sz="1600" dirty="0">
              <a:solidFill>
                <a:srgbClr val="4F81BD">
                  <a:lumMod val="40000"/>
                  <a:lumOff val="60000"/>
                </a:srgbClr>
              </a:solidFill>
              <a:latin typeface="Calibri"/>
            </a:endParaRPr>
          </a:p>
        </p:txBody>
      </p:sp>
      <p:sp>
        <p:nvSpPr>
          <p:cNvPr id="42" name="Oval 41"/>
          <p:cNvSpPr/>
          <p:nvPr/>
        </p:nvSpPr>
        <p:spPr>
          <a:xfrm>
            <a:off x="1854947" y="2859031"/>
            <a:ext cx="215060" cy="199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43" name="Oval 42"/>
          <p:cNvSpPr/>
          <p:nvPr/>
        </p:nvSpPr>
        <p:spPr>
          <a:xfrm>
            <a:off x="1778995" y="2200269"/>
            <a:ext cx="366964" cy="33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1" name="TextBox 10"/>
          <p:cNvSpPr txBox="1"/>
          <p:nvPr/>
        </p:nvSpPr>
        <p:spPr>
          <a:xfrm>
            <a:off x="1706637" y="2184388"/>
            <a:ext cx="985573" cy="338554"/>
          </a:xfrm>
          <a:prstGeom prst="rect">
            <a:avLst/>
          </a:prstGeom>
          <a:noFill/>
        </p:spPr>
        <p:txBody>
          <a:bodyPr wrap="square" rtlCol="0">
            <a:spAutoFit/>
          </a:bodyPr>
          <a:lstStyle/>
          <a:p>
            <a:pPr fontAlgn="auto">
              <a:spcBef>
                <a:spcPts val="0"/>
              </a:spcBef>
              <a:spcAft>
                <a:spcPts val="0"/>
              </a:spcAft>
            </a:pPr>
            <a:r>
              <a:rPr lang="en-GB" sz="1600" dirty="0" smtClean="0">
                <a:solidFill>
                  <a:prstClr val="white"/>
                </a:solidFill>
                <a:latin typeface="Calibri"/>
              </a:rPr>
              <a:t>14</a:t>
            </a:r>
            <a:r>
              <a:rPr lang="en-GB" sz="1600" dirty="0" smtClean="0">
                <a:solidFill>
                  <a:srgbClr val="4F81BD">
                    <a:lumMod val="40000"/>
                    <a:lumOff val="60000"/>
                  </a:srgbClr>
                </a:solidFill>
                <a:latin typeface="Calibri"/>
              </a:rPr>
              <a:t>%</a:t>
            </a:r>
            <a:endParaRPr lang="en-GB" sz="1600" dirty="0">
              <a:solidFill>
                <a:srgbClr val="4F81BD">
                  <a:lumMod val="40000"/>
                  <a:lumOff val="60000"/>
                </a:srgbClr>
              </a:solidFill>
              <a:latin typeface="Calibri"/>
            </a:endParaRPr>
          </a:p>
        </p:txBody>
      </p:sp>
      <p:sp>
        <p:nvSpPr>
          <p:cNvPr id="44" name="Oval 43"/>
          <p:cNvSpPr/>
          <p:nvPr/>
        </p:nvSpPr>
        <p:spPr>
          <a:xfrm>
            <a:off x="1854947" y="5078515"/>
            <a:ext cx="280712" cy="271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40" name="TextBox 39"/>
          <p:cNvSpPr txBox="1"/>
          <p:nvPr/>
        </p:nvSpPr>
        <p:spPr>
          <a:xfrm>
            <a:off x="1801085" y="5061135"/>
            <a:ext cx="985573" cy="307777"/>
          </a:xfrm>
          <a:prstGeom prst="rect">
            <a:avLst/>
          </a:prstGeom>
          <a:noFill/>
        </p:spPr>
        <p:txBody>
          <a:bodyPr wrap="square" rtlCol="0">
            <a:spAutoFit/>
          </a:bodyPr>
          <a:lstStyle/>
          <a:p>
            <a:pPr fontAlgn="auto">
              <a:spcBef>
                <a:spcPts val="0"/>
              </a:spcBef>
              <a:spcAft>
                <a:spcPts val="0"/>
              </a:spcAft>
            </a:pPr>
            <a:r>
              <a:rPr lang="en-GB" sz="1400" dirty="0" smtClean="0">
                <a:solidFill>
                  <a:prstClr val="white"/>
                </a:solidFill>
                <a:latin typeface="Calibri"/>
              </a:rPr>
              <a:t>4</a:t>
            </a:r>
            <a:r>
              <a:rPr lang="en-GB" sz="1400" dirty="0" smtClean="0">
                <a:solidFill>
                  <a:srgbClr val="4F81BD">
                    <a:lumMod val="40000"/>
                    <a:lumOff val="60000"/>
                  </a:srgbClr>
                </a:solidFill>
                <a:latin typeface="Calibri"/>
              </a:rPr>
              <a:t>%</a:t>
            </a:r>
            <a:endParaRPr lang="en-GB" sz="1400" dirty="0">
              <a:solidFill>
                <a:srgbClr val="4F81BD">
                  <a:lumMod val="40000"/>
                  <a:lumOff val="60000"/>
                </a:srgbClr>
              </a:solidFill>
              <a:latin typeface="Calibri"/>
            </a:endParaRPr>
          </a:p>
        </p:txBody>
      </p:sp>
      <p:sp>
        <p:nvSpPr>
          <p:cNvPr id="34" name="TextBox 33"/>
          <p:cNvSpPr txBox="1"/>
          <p:nvPr/>
        </p:nvSpPr>
        <p:spPr>
          <a:xfrm>
            <a:off x="1778066" y="2804923"/>
            <a:ext cx="985573" cy="307777"/>
          </a:xfrm>
          <a:prstGeom prst="rect">
            <a:avLst/>
          </a:prstGeom>
          <a:noFill/>
        </p:spPr>
        <p:txBody>
          <a:bodyPr wrap="square" rtlCol="0">
            <a:spAutoFit/>
          </a:bodyPr>
          <a:lstStyle/>
          <a:p>
            <a:pPr fontAlgn="auto">
              <a:spcBef>
                <a:spcPts val="0"/>
              </a:spcBef>
              <a:spcAft>
                <a:spcPts val="0"/>
              </a:spcAft>
            </a:pPr>
            <a:r>
              <a:rPr lang="en-GB" sz="1400" dirty="0">
                <a:solidFill>
                  <a:prstClr val="white"/>
                </a:solidFill>
                <a:latin typeface="Calibri"/>
              </a:rPr>
              <a:t>4</a:t>
            </a:r>
            <a:r>
              <a:rPr lang="en-GB" sz="1400" dirty="0" smtClean="0">
                <a:solidFill>
                  <a:srgbClr val="4F81BD">
                    <a:lumMod val="40000"/>
                    <a:lumOff val="60000"/>
                  </a:srgbClr>
                </a:solidFill>
                <a:latin typeface="Calibri"/>
              </a:rPr>
              <a:t>%</a:t>
            </a:r>
            <a:endParaRPr lang="en-GB" sz="1400" dirty="0">
              <a:solidFill>
                <a:srgbClr val="4F81BD">
                  <a:lumMod val="40000"/>
                  <a:lumOff val="60000"/>
                </a:srgbClr>
              </a:solidFill>
              <a:latin typeface="Calibri"/>
            </a:endParaRPr>
          </a:p>
        </p:txBody>
      </p:sp>
      <p:sp>
        <p:nvSpPr>
          <p:cNvPr id="45" name="Rectangle 44"/>
          <p:cNvSpPr/>
          <p:nvPr/>
        </p:nvSpPr>
        <p:spPr>
          <a:xfrm>
            <a:off x="2851044" y="2063791"/>
            <a:ext cx="1936980" cy="13717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auto">
              <a:spcBef>
                <a:spcPts val="0"/>
              </a:spcBef>
              <a:spcAft>
                <a:spcPts val="0"/>
              </a:spcAft>
            </a:pPr>
            <a:r>
              <a:rPr lang="en-GB" sz="1600" b="1" dirty="0" smtClean="0">
                <a:solidFill>
                  <a:prstClr val="black"/>
                </a:solidFill>
              </a:rPr>
              <a:t>600</a:t>
            </a:r>
            <a:endParaRPr lang="en-GB" sz="1600" b="1" dirty="0">
              <a:solidFill>
                <a:prstClr val="black"/>
              </a:solidFill>
            </a:endParaRPr>
          </a:p>
        </p:txBody>
      </p:sp>
      <p:sp>
        <p:nvSpPr>
          <p:cNvPr id="46" name="Oval 45"/>
          <p:cNvSpPr/>
          <p:nvPr/>
        </p:nvSpPr>
        <p:spPr>
          <a:xfrm>
            <a:off x="3635896" y="2958494"/>
            <a:ext cx="72008" cy="729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47" name="TextBox 46"/>
          <p:cNvSpPr txBox="1"/>
          <p:nvPr/>
        </p:nvSpPr>
        <p:spPr>
          <a:xfrm>
            <a:off x="3663081" y="2838204"/>
            <a:ext cx="985573" cy="307777"/>
          </a:xfrm>
          <a:prstGeom prst="rect">
            <a:avLst/>
          </a:prstGeom>
          <a:noFill/>
        </p:spPr>
        <p:txBody>
          <a:bodyPr wrap="square" rtlCol="0">
            <a:spAutoFit/>
          </a:bodyPr>
          <a:lstStyle/>
          <a:p>
            <a:pPr fontAlgn="auto">
              <a:spcBef>
                <a:spcPts val="0"/>
              </a:spcBef>
              <a:spcAft>
                <a:spcPts val="0"/>
              </a:spcAft>
            </a:pPr>
            <a:r>
              <a:rPr lang="en-GB" sz="1400" dirty="0" smtClean="0">
                <a:solidFill>
                  <a:srgbClr val="1F497D"/>
                </a:solidFill>
                <a:latin typeface="Calibri"/>
              </a:rPr>
              <a:t>0.3</a:t>
            </a:r>
            <a:r>
              <a:rPr lang="en-GB" sz="1400" dirty="0" smtClean="0">
                <a:solidFill>
                  <a:srgbClr val="1F497D">
                    <a:lumMod val="60000"/>
                    <a:lumOff val="40000"/>
                  </a:srgbClr>
                </a:solidFill>
                <a:latin typeface="Calibri"/>
              </a:rPr>
              <a:t>%</a:t>
            </a:r>
            <a:endParaRPr lang="en-GB" sz="1400" dirty="0">
              <a:solidFill>
                <a:srgbClr val="1F497D">
                  <a:lumMod val="60000"/>
                  <a:lumOff val="40000"/>
                </a:srgbClr>
              </a:solidFill>
              <a:latin typeface="Calibri"/>
            </a:endParaRPr>
          </a:p>
        </p:txBody>
      </p:sp>
      <p:sp>
        <p:nvSpPr>
          <p:cNvPr id="48" name="Rectangle 47"/>
          <p:cNvSpPr/>
          <p:nvPr/>
        </p:nvSpPr>
        <p:spPr>
          <a:xfrm>
            <a:off x="2851044" y="3435504"/>
            <a:ext cx="1095110" cy="14129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17,700</a:t>
            </a:r>
            <a:endParaRPr lang="en-GB" sz="1600" b="1" dirty="0">
              <a:solidFill>
                <a:prstClr val="black"/>
              </a:solidFill>
            </a:endParaRPr>
          </a:p>
        </p:txBody>
      </p:sp>
      <p:sp>
        <p:nvSpPr>
          <p:cNvPr id="50" name="Oval 49"/>
          <p:cNvSpPr/>
          <p:nvPr/>
        </p:nvSpPr>
        <p:spPr>
          <a:xfrm>
            <a:off x="3131840" y="4156668"/>
            <a:ext cx="366964" cy="33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49" name="TextBox 48"/>
          <p:cNvSpPr txBox="1"/>
          <p:nvPr/>
        </p:nvSpPr>
        <p:spPr>
          <a:xfrm>
            <a:off x="3059832" y="4142002"/>
            <a:ext cx="985573" cy="338554"/>
          </a:xfrm>
          <a:prstGeom prst="rect">
            <a:avLst/>
          </a:prstGeom>
          <a:noFill/>
        </p:spPr>
        <p:txBody>
          <a:bodyPr wrap="square" rtlCol="0">
            <a:spAutoFit/>
          </a:bodyPr>
          <a:lstStyle/>
          <a:p>
            <a:pPr fontAlgn="auto">
              <a:spcBef>
                <a:spcPts val="0"/>
              </a:spcBef>
              <a:spcAft>
                <a:spcPts val="0"/>
              </a:spcAft>
            </a:pPr>
            <a:r>
              <a:rPr lang="en-GB" sz="1600" dirty="0" smtClean="0">
                <a:solidFill>
                  <a:prstClr val="white"/>
                </a:solidFill>
                <a:latin typeface="Calibri"/>
              </a:rPr>
              <a:t>10</a:t>
            </a:r>
            <a:r>
              <a:rPr lang="en-GB" sz="1600" dirty="0" smtClean="0">
                <a:solidFill>
                  <a:srgbClr val="4F81BD">
                    <a:lumMod val="40000"/>
                    <a:lumOff val="60000"/>
                  </a:srgbClr>
                </a:solidFill>
                <a:latin typeface="Calibri"/>
              </a:rPr>
              <a:t>%</a:t>
            </a:r>
            <a:endParaRPr lang="en-GB" sz="1600" dirty="0">
              <a:solidFill>
                <a:srgbClr val="4F81BD">
                  <a:lumMod val="40000"/>
                  <a:lumOff val="60000"/>
                </a:srgbClr>
              </a:solidFill>
              <a:latin typeface="Calibri"/>
            </a:endParaRPr>
          </a:p>
        </p:txBody>
      </p:sp>
      <p:sp>
        <p:nvSpPr>
          <p:cNvPr id="51" name="Rectangle 50"/>
          <p:cNvSpPr/>
          <p:nvPr/>
        </p:nvSpPr>
        <p:spPr>
          <a:xfrm>
            <a:off x="2851044" y="4848499"/>
            <a:ext cx="1095110" cy="1056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9,600</a:t>
            </a:r>
            <a:endParaRPr lang="en-GB" sz="1600" b="1" dirty="0">
              <a:solidFill>
                <a:prstClr val="black"/>
              </a:solidFill>
            </a:endParaRPr>
          </a:p>
        </p:txBody>
      </p:sp>
      <p:sp>
        <p:nvSpPr>
          <p:cNvPr id="53" name="Oval 52"/>
          <p:cNvSpPr/>
          <p:nvPr/>
        </p:nvSpPr>
        <p:spPr>
          <a:xfrm>
            <a:off x="3174966" y="5064297"/>
            <a:ext cx="323838" cy="304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52" name="TextBox 51"/>
          <p:cNvSpPr txBox="1"/>
          <p:nvPr/>
        </p:nvSpPr>
        <p:spPr>
          <a:xfrm>
            <a:off x="3149566" y="5059519"/>
            <a:ext cx="985573" cy="307777"/>
          </a:xfrm>
          <a:prstGeom prst="rect">
            <a:avLst/>
          </a:prstGeom>
          <a:noFill/>
        </p:spPr>
        <p:txBody>
          <a:bodyPr wrap="square" rtlCol="0">
            <a:spAutoFit/>
          </a:bodyPr>
          <a:lstStyle/>
          <a:p>
            <a:pPr fontAlgn="auto">
              <a:spcBef>
                <a:spcPts val="0"/>
              </a:spcBef>
              <a:spcAft>
                <a:spcPts val="0"/>
              </a:spcAft>
            </a:pPr>
            <a:r>
              <a:rPr lang="en-GB" sz="1400" dirty="0" smtClean="0">
                <a:solidFill>
                  <a:prstClr val="white"/>
                </a:solidFill>
                <a:latin typeface="Calibri"/>
              </a:rPr>
              <a:t>5</a:t>
            </a:r>
            <a:r>
              <a:rPr lang="en-GB" sz="1400" dirty="0" smtClean="0">
                <a:solidFill>
                  <a:srgbClr val="4F81BD">
                    <a:lumMod val="40000"/>
                    <a:lumOff val="60000"/>
                  </a:srgbClr>
                </a:solidFill>
                <a:latin typeface="Calibri"/>
              </a:rPr>
              <a:t>%</a:t>
            </a:r>
            <a:endParaRPr lang="en-GB" sz="1400" dirty="0">
              <a:solidFill>
                <a:srgbClr val="4F81BD">
                  <a:lumMod val="40000"/>
                  <a:lumOff val="60000"/>
                </a:srgbClr>
              </a:solidFill>
              <a:latin typeface="Calibri"/>
            </a:endParaRPr>
          </a:p>
        </p:txBody>
      </p:sp>
      <p:sp>
        <p:nvSpPr>
          <p:cNvPr id="54" name="Rectangle 53"/>
          <p:cNvSpPr/>
          <p:nvPr/>
        </p:nvSpPr>
        <p:spPr>
          <a:xfrm>
            <a:off x="3946154" y="3434019"/>
            <a:ext cx="841870" cy="24705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1,400</a:t>
            </a:r>
            <a:endParaRPr lang="en-GB" sz="1600" b="1" dirty="0">
              <a:solidFill>
                <a:prstClr val="black"/>
              </a:solidFill>
            </a:endParaRPr>
          </a:p>
        </p:txBody>
      </p:sp>
      <p:sp>
        <p:nvSpPr>
          <p:cNvPr id="55" name="Oval 54"/>
          <p:cNvSpPr/>
          <p:nvPr/>
        </p:nvSpPr>
        <p:spPr>
          <a:xfrm>
            <a:off x="4300637" y="5167472"/>
            <a:ext cx="132903" cy="124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56" name="TextBox 55"/>
          <p:cNvSpPr txBox="1"/>
          <p:nvPr/>
        </p:nvSpPr>
        <p:spPr>
          <a:xfrm>
            <a:off x="4367089" y="5078515"/>
            <a:ext cx="985573" cy="307777"/>
          </a:xfrm>
          <a:prstGeom prst="rect">
            <a:avLst/>
          </a:prstGeom>
          <a:noFill/>
        </p:spPr>
        <p:txBody>
          <a:bodyPr wrap="square" rtlCol="0">
            <a:spAutoFit/>
          </a:bodyPr>
          <a:lstStyle/>
          <a:p>
            <a:pPr fontAlgn="auto">
              <a:spcBef>
                <a:spcPts val="0"/>
              </a:spcBef>
              <a:spcAft>
                <a:spcPts val="0"/>
              </a:spcAft>
            </a:pPr>
            <a:r>
              <a:rPr lang="en-GB" sz="1400" dirty="0" smtClean="0">
                <a:solidFill>
                  <a:prstClr val="white"/>
                </a:solidFill>
                <a:latin typeface="Calibri"/>
              </a:rPr>
              <a:t>1</a:t>
            </a:r>
            <a:r>
              <a:rPr lang="en-GB" sz="1400" dirty="0" smtClean="0">
                <a:solidFill>
                  <a:srgbClr val="4F81BD">
                    <a:lumMod val="20000"/>
                    <a:lumOff val="80000"/>
                  </a:srgbClr>
                </a:solidFill>
                <a:latin typeface="Calibri"/>
              </a:rPr>
              <a:t>%</a:t>
            </a:r>
            <a:endParaRPr lang="en-GB" sz="1400" dirty="0">
              <a:solidFill>
                <a:srgbClr val="4F81BD">
                  <a:lumMod val="20000"/>
                  <a:lumOff val="80000"/>
                </a:srgbClr>
              </a:solidFill>
              <a:latin typeface="Calibri"/>
            </a:endParaRPr>
          </a:p>
        </p:txBody>
      </p:sp>
      <p:sp>
        <p:nvSpPr>
          <p:cNvPr id="57" name="Rectangle 56"/>
          <p:cNvSpPr/>
          <p:nvPr/>
        </p:nvSpPr>
        <p:spPr>
          <a:xfrm>
            <a:off x="4788024" y="206379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0</a:t>
            </a:r>
            <a:endParaRPr lang="en-GB" sz="1600" b="1" dirty="0">
              <a:solidFill>
                <a:prstClr val="black"/>
              </a:solidFill>
            </a:endParaRPr>
          </a:p>
        </p:txBody>
      </p:sp>
      <p:sp>
        <p:nvSpPr>
          <p:cNvPr id="58" name="Rectangle 57"/>
          <p:cNvSpPr/>
          <p:nvPr/>
        </p:nvSpPr>
        <p:spPr>
          <a:xfrm>
            <a:off x="4788024" y="276977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10</a:t>
            </a:r>
            <a:endParaRPr lang="en-GB" sz="1600" b="1" dirty="0">
              <a:solidFill>
                <a:prstClr val="black"/>
              </a:solidFill>
            </a:endParaRPr>
          </a:p>
        </p:txBody>
      </p:sp>
      <p:sp>
        <p:nvSpPr>
          <p:cNvPr id="59" name="TextBox 58"/>
          <p:cNvSpPr txBox="1"/>
          <p:nvPr/>
        </p:nvSpPr>
        <p:spPr>
          <a:xfrm>
            <a:off x="6647963" y="2171730"/>
            <a:ext cx="492786" cy="307777"/>
          </a:xfrm>
          <a:prstGeom prst="rect">
            <a:avLst/>
          </a:prstGeom>
          <a:noFill/>
        </p:spPr>
        <p:txBody>
          <a:bodyPr wrap="square" rtlCol="0">
            <a:spAutoFit/>
          </a:bodyPr>
          <a:lstStyle/>
          <a:p>
            <a:pPr fontAlgn="auto">
              <a:spcBef>
                <a:spcPts val="0"/>
              </a:spcBef>
              <a:spcAft>
                <a:spcPts val="0"/>
              </a:spcAft>
            </a:pPr>
            <a:r>
              <a:rPr lang="en-GB" sz="1400" dirty="0" smtClean="0">
                <a:solidFill>
                  <a:srgbClr val="1F497D"/>
                </a:solidFill>
                <a:latin typeface="Calibri"/>
              </a:rPr>
              <a:t>0</a:t>
            </a:r>
            <a:r>
              <a:rPr lang="en-GB" sz="1400" dirty="0" smtClean="0">
                <a:solidFill>
                  <a:srgbClr val="1F497D">
                    <a:lumMod val="60000"/>
                    <a:lumOff val="40000"/>
                  </a:srgbClr>
                </a:solidFill>
                <a:latin typeface="Calibri"/>
              </a:rPr>
              <a:t>%</a:t>
            </a:r>
            <a:endParaRPr lang="en-GB" sz="1400" dirty="0">
              <a:solidFill>
                <a:srgbClr val="1F497D">
                  <a:lumMod val="60000"/>
                  <a:lumOff val="40000"/>
                </a:srgbClr>
              </a:solidFill>
              <a:latin typeface="Calibri"/>
            </a:endParaRPr>
          </a:p>
        </p:txBody>
      </p:sp>
      <p:sp>
        <p:nvSpPr>
          <p:cNvPr id="60" name="TextBox 59"/>
          <p:cNvSpPr txBox="1"/>
          <p:nvPr/>
        </p:nvSpPr>
        <p:spPr>
          <a:xfrm>
            <a:off x="6647963" y="2859061"/>
            <a:ext cx="492786" cy="307777"/>
          </a:xfrm>
          <a:prstGeom prst="rect">
            <a:avLst/>
          </a:prstGeom>
          <a:noFill/>
        </p:spPr>
        <p:txBody>
          <a:bodyPr wrap="square" rtlCol="0">
            <a:spAutoFit/>
          </a:bodyPr>
          <a:lstStyle/>
          <a:p>
            <a:pPr fontAlgn="auto">
              <a:spcBef>
                <a:spcPts val="0"/>
              </a:spcBef>
              <a:spcAft>
                <a:spcPts val="0"/>
              </a:spcAft>
            </a:pPr>
            <a:r>
              <a:rPr lang="en-GB" sz="1400" dirty="0" smtClean="0">
                <a:solidFill>
                  <a:srgbClr val="1F497D"/>
                </a:solidFill>
                <a:latin typeface="Calibri"/>
              </a:rPr>
              <a:t>0</a:t>
            </a:r>
            <a:r>
              <a:rPr lang="en-GB" sz="1400" dirty="0" smtClean="0">
                <a:solidFill>
                  <a:srgbClr val="1F497D">
                    <a:lumMod val="60000"/>
                    <a:lumOff val="40000"/>
                  </a:srgbClr>
                </a:solidFill>
                <a:latin typeface="Calibri"/>
              </a:rPr>
              <a:t>%</a:t>
            </a:r>
            <a:endParaRPr lang="en-GB" sz="1400" dirty="0">
              <a:solidFill>
                <a:srgbClr val="1F497D">
                  <a:lumMod val="60000"/>
                  <a:lumOff val="40000"/>
                </a:srgbClr>
              </a:solidFill>
              <a:latin typeface="Calibri"/>
            </a:endParaRPr>
          </a:p>
        </p:txBody>
      </p:sp>
      <p:sp>
        <p:nvSpPr>
          <p:cNvPr id="61" name="Rectangle 60"/>
          <p:cNvSpPr/>
          <p:nvPr/>
        </p:nvSpPr>
        <p:spPr>
          <a:xfrm>
            <a:off x="4788024" y="3433617"/>
            <a:ext cx="841870" cy="24705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1,200</a:t>
            </a:r>
            <a:endParaRPr lang="en-GB" sz="1600" b="1" dirty="0">
              <a:solidFill>
                <a:prstClr val="black"/>
              </a:solidFill>
            </a:endParaRPr>
          </a:p>
        </p:txBody>
      </p:sp>
      <p:sp>
        <p:nvSpPr>
          <p:cNvPr id="62" name="TextBox 61"/>
          <p:cNvSpPr txBox="1"/>
          <p:nvPr/>
        </p:nvSpPr>
        <p:spPr>
          <a:xfrm>
            <a:off x="5270035" y="5079238"/>
            <a:ext cx="985573" cy="307777"/>
          </a:xfrm>
          <a:prstGeom prst="rect">
            <a:avLst/>
          </a:prstGeom>
          <a:noFill/>
        </p:spPr>
        <p:txBody>
          <a:bodyPr wrap="square" rtlCol="0">
            <a:spAutoFit/>
          </a:bodyPr>
          <a:lstStyle/>
          <a:p>
            <a:pPr fontAlgn="auto">
              <a:spcBef>
                <a:spcPts val="0"/>
              </a:spcBef>
              <a:spcAft>
                <a:spcPts val="0"/>
              </a:spcAft>
            </a:pPr>
            <a:r>
              <a:rPr lang="en-GB" sz="1400" dirty="0" smtClean="0">
                <a:solidFill>
                  <a:srgbClr val="4F81BD"/>
                </a:solidFill>
                <a:latin typeface="Calibri"/>
              </a:rPr>
              <a:t>1%</a:t>
            </a:r>
            <a:endParaRPr lang="en-GB" sz="1400" dirty="0">
              <a:solidFill>
                <a:srgbClr val="4F81BD"/>
              </a:solidFill>
              <a:latin typeface="Calibri"/>
            </a:endParaRPr>
          </a:p>
        </p:txBody>
      </p:sp>
      <p:sp>
        <p:nvSpPr>
          <p:cNvPr id="63" name="Oval 62"/>
          <p:cNvSpPr/>
          <p:nvPr/>
        </p:nvSpPr>
        <p:spPr>
          <a:xfrm>
            <a:off x="5203881" y="5167471"/>
            <a:ext cx="132903" cy="124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65" name="Rectangle 64"/>
          <p:cNvSpPr/>
          <p:nvPr/>
        </p:nvSpPr>
        <p:spPr>
          <a:xfrm>
            <a:off x="5630193" y="3433616"/>
            <a:ext cx="841870" cy="24705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500</a:t>
            </a:r>
            <a:endParaRPr lang="en-GB" sz="1600" b="1" dirty="0">
              <a:solidFill>
                <a:prstClr val="black"/>
              </a:solidFill>
            </a:endParaRPr>
          </a:p>
        </p:txBody>
      </p:sp>
      <p:sp>
        <p:nvSpPr>
          <p:cNvPr id="66" name="Rectangle 65"/>
          <p:cNvSpPr/>
          <p:nvPr/>
        </p:nvSpPr>
        <p:spPr>
          <a:xfrm>
            <a:off x="6473421" y="3433377"/>
            <a:ext cx="841870" cy="24705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1,700</a:t>
            </a:r>
            <a:endParaRPr lang="en-GB" sz="1600" b="1" dirty="0">
              <a:solidFill>
                <a:prstClr val="black"/>
              </a:solidFill>
            </a:endParaRPr>
          </a:p>
        </p:txBody>
      </p:sp>
      <p:sp>
        <p:nvSpPr>
          <p:cNvPr id="67" name="Rectangle 66"/>
          <p:cNvSpPr/>
          <p:nvPr/>
        </p:nvSpPr>
        <p:spPr>
          <a:xfrm>
            <a:off x="7308304" y="3432189"/>
            <a:ext cx="841870" cy="24705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400</a:t>
            </a:r>
            <a:endParaRPr lang="en-GB" sz="1600" b="1" dirty="0">
              <a:solidFill>
                <a:prstClr val="black"/>
              </a:solidFill>
            </a:endParaRPr>
          </a:p>
        </p:txBody>
      </p:sp>
      <p:sp>
        <p:nvSpPr>
          <p:cNvPr id="70" name="Oval 69"/>
          <p:cNvSpPr/>
          <p:nvPr/>
        </p:nvSpPr>
        <p:spPr>
          <a:xfrm>
            <a:off x="6827904" y="5167471"/>
            <a:ext cx="132903" cy="124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1" name="TextBox 70"/>
          <p:cNvSpPr txBox="1"/>
          <p:nvPr/>
        </p:nvSpPr>
        <p:spPr>
          <a:xfrm>
            <a:off x="6899622" y="5067430"/>
            <a:ext cx="985573" cy="307777"/>
          </a:xfrm>
          <a:prstGeom prst="rect">
            <a:avLst/>
          </a:prstGeom>
          <a:noFill/>
        </p:spPr>
        <p:txBody>
          <a:bodyPr wrap="square" rtlCol="0">
            <a:spAutoFit/>
          </a:bodyPr>
          <a:lstStyle/>
          <a:p>
            <a:pPr fontAlgn="auto">
              <a:spcBef>
                <a:spcPts val="0"/>
              </a:spcBef>
              <a:spcAft>
                <a:spcPts val="0"/>
              </a:spcAft>
            </a:pPr>
            <a:r>
              <a:rPr lang="en-GB" sz="1400" dirty="0" smtClean="0">
                <a:solidFill>
                  <a:srgbClr val="4F81BD"/>
                </a:solidFill>
                <a:latin typeface="Calibri"/>
              </a:rPr>
              <a:t>1%</a:t>
            </a:r>
            <a:endParaRPr lang="en-GB" sz="1400" dirty="0">
              <a:solidFill>
                <a:srgbClr val="4F81BD"/>
              </a:solidFill>
              <a:latin typeface="Calibri"/>
            </a:endParaRPr>
          </a:p>
        </p:txBody>
      </p:sp>
      <p:sp>
        <p:nvSpPr>
          <p:cNvPr id="72" name="Oval 71"/>
          <p:cNvSpPr/>
          <p:nvPr/>
        </p:nvSpPr>
        <p:spPr>
          <a:xfrm>
            <a:off x="5868144" y="5193128"/>
            <a:ext cx="72008" cy="729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3" name="Oval 72"/>
          <p:cNvSpPr/>
          <p:nvPr/>
        </p:nvSpPr>
        <p:spPr>
          <a:xfrm>
            <a:off x="7524328" y="5193128"/>
            <a:ext cx="72008" cy="729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4" name="TextBox 73"/>
          <p:cNvSpPr txBox="1"/>
          <p:nvPr/>
        </p:nvSpPr>
        <p:spPr>
          <a:xfrm>
            <a:off x="5880976" y="5066649"/>
            <a:ext cx="985573" cy="307777"/>
          </a:xfrm>
          <a:prstGeom prst="rect">
            <a:avLst/>
          </a:prstGeom>
          <a:noFill/>
        </p:spPr>
        <p:txBody>
          <a:bodyPr wrap="square" rtlCol="0">
            <a:spAutoFit/>
          </a:bodyPr>
          <a:lstStyle/>
          <a:p>
            <a:pPr fontAlgn="auto">
              <a:spcBef>
                <a:spcPts val="0"/>
              </a:spcBef>
              <a:spcAft>
                <a:spcPts val="0"/>
              </a:spcAft>
            </a:pPr>
            <a:r>
              <a:rPr lang="en-GB" sz="1400" dirty="0" smtClean="0">
                <a:solidFill>
                  <a:srgbClr val="1F497D"/>
                </a:solidFill>
                <a:latin typeface="Calibri"/>
              </a:rPr>
              <a:t>0.3</a:t>
            </a:r>
            <a:r>
              <a:rPr lang="en-GB" sz="1400" dirty="0" smtClean="0">
                <a:solidFill>
                  <a:srgbClr val="1F497D">
                    <a:lumMod val="60000"/>
                    <a:lumOff val="40000"/>
                  </a:srgbClr>
                </a:solidFill>
                <a:latin typeface="Calibri"/>
              </a:rPr>
              <a:t>%</a:t>
            </a:r>
            <a:endParaRPr lang="en-GB" sz="1400" dirty="0">
              <a:solidFill>
                <a:srgbClr val="1F497D">
                  <a:lumMod val="60000"/>
                  <a:lumOff val="40000"/>
                </a:srgbClr>
              </a:solidFill>
              <a:latin typeface="Calibri"/>
            </a:endParaRPr>
          </a:p>
        </p:txBody>
      </p:sp>
      <p:sp>
        <p:nvSpPr>
          <p:cNvPr id="75" name="TextBox 74"/>
          <p:cNvSpPr txBox="1"/>
          <p:nvPr/>
        </p:nvSpPr>
        <p:spPr>
          <a:xfrm>
            <a:off x="7559886" y="5060299"/>
            <a:ext cx="985573" cy="307777"/>
          </a:xfrm>
          <a:prstGeom prst="rect">
            <a:avLst/>
          </a:prstGeom>
          <a:noFill/>
        </p:spPr>
        <p:txBody>
          <a:bodyPr wrap="square" rtlCol="0">
            <a:spAutoFit/>
          </a:bodyPr>
          <a:lstStyle/>
          <a:p>
            <a:pPr fontAlgn="auto">
              <a:spcBef>
                <a:spcPts val="0"/>
              </a:spcBef>
              <a:spcAft>
                <a:spcPts val="0"/>
              </a:spcAft>
            </a:pPr>
            <a:r>
              <a:rPr lang="en-GB" sz="1400" dirty="0" smtClean="0">
                <a:solidFill>
                  <a:srgbClr val="1F497D"/>
                </a:solidFill>
                <a:latin typeface="Calibri"/>
              </a:rPr>
              <a:t>0.2</a:t>
            </a:r>
            <a:r>
              <a:rPr lang="en-GB" sz="1400" dirty="0" smtClean="0">
                <a:solidFill>
                  <a:srgbClr val="1F497D">
                    <a:lumMod val="60000"/>
                    <a:lumOff val="40000"/>
                  </a:srgbClr>
                </a:solidFill>
                <a:latin typeface="Calibri"/>
              </a:rPr>
              <a:t>%</a:t>
            </a:r>
            <a:endParaRPr lang="en-GB" sz="1400" dirty="0">
              <a:solidFill>
                <a:srgbClr val="1F497D">
                  <a:lumMod val="60000"/>
                  <a:lumOff val="40000"/>
                </a:srgbClr>
              </a:solidFill>
              <a:latin typeface="Calibri"/>
            </a:endParaRPr>
          </a:p>
        </p:txBody>
      </p:sp>
      <p:cxnSp>
        <p:nvCxnSpPr>
          <p:cNvPr id="6" name="Straight Connector 5"/>
          <p:cNvCxnSpPr/>
          <p:nvPr/>
        </p:nvCxnSpPr>
        <p:spPr>
          <a:xfrm>
            <a:off x="2843808" y="1303989"/>
            <a:ext cx="0" cy="5149347"/>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638016" y="5909597"/>
            <a:ext cx="1178518"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9BBB59">
                    <a:lumMod val="75000"/>
                  </a:srgbClr>
                </a:solidFill>
                <a:latin typeface="Calibri"/>
              </a:rPr>
              <a:t>Healthy</a:t>
            </a:r>
          </a:p>
          <a:p>
            <a:pPr fontAlgn="auto">
              <a:spcBef>
                <a:spcPts val="0"/>
              </a:spcBef>
              <a:spcAft>
                <a:spcPts val="0"/>
              </a:spcAft>
            </a:pPr>
            <a:r>
              <a:rPr lang="en-GB" sz="2400" b="1" dirty="0" smtClean="0">
                <a:solidFill>
                  <a:srgbClr val="9BBB59">
                    <a:lumMod val="75000"/>
                  </a:srgbClr>
                </a:solidFill>
                <a:latin typeface="Calibri"/>
              </a:rPr>
              <a:t>82%</a:t>
            </a:r>
            <a:endParaRPr lang="en-GB" sz="2400" b="1" dirty="0">
              <a:solidFill>
                <a:srgbClr val="9BBB59">
                  <a:lumMod val="75000"/>
                </a:srgbClr>
              </a:solidFill>
              <a:latin typeface="Calibri"/>
            </a:endParaRPr>
          </a:p>
        </p:txBody>
      </p:sp>
      <p:sp>
        <p:nvSpPr>
          <p:cNvPr id="77" name="TextBox 76"/>
          <p:cNvSpPr txBox="1"/>
          <p:nvPr/>
        </p:nvSpPr>
        <p:spPr>
          <a:xfrm>
            <a:off x="2881043" y="5929866"/>
            <a:ext cx="1978832"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F79646"/>
                </a:solidFill>
                <a:latin typeface="Calibri"/>
              </a:rPr>
              <a:t>Unhealthy</a:t>
            </a:r>
          </a:p>
          <a:p>
            <a:pPr fontAlgn="auto">
              <a:spcBef>
                <a:spcPts val="0"/>
              </a:spcBef>
              <a:spcAft>
                <a:spcPts val="0"/>
              </a:spcAft>
            </a:pPr>
            <a:r>
              <a:rPr lang="en-GB" sz="2400" b="1" dirty="0" smtClean="0">
                <a:solidFill>
                  <a:srgbClr val="F79646"/>
                </a:solidFill>
                <a:latin typeface="Calibri"/>
              </a:rPr>
              <a:t>18%</a:t>
            </a:r>
            <a:endParaRPr lang="en-GB" sz="2400" b="1" dirty="0">
              <a:solidFill>
                <a:srgbClr val="F79646"/>
              </a:solidFill>
              <a:latin typeface="Calibri"/>
            </a:endParaRPr>
          </a:p>
        </p:txBody>
      </p:sp>
      <p:sp>
        <p:nvSpPr>
          <p:cNvPr id="64" name="Rectangle 63"/>
          <p:cNvSpPr/>
          <p:nvPr/>
        </p:nvSpPr>
        <p:spPr>
          <a:xfrm>
            <a:off x="8124524" y="2063791"/>
            <a:ext cx="841870" cy="3841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200" b="1" dirty="0" smtClean="0">
                <a:solidFill>
                  <a:prstClr val="black"/>
                </a:solidFill>
              </a:rPr>
              <a:t>Unknown</a:t>
            </a:r>
            <a:endParaRPr lang="en-GB" sz="1200" b="1" dirty="0">
              <a:solidFill>
                <a:prstClr val="black"/>
              </a:solidFill>
            </a:endParaRPr>
          </a:p>
        </p:txBody>
      </p:sp>
    </p:spTree>
    <p:extLst>
      <p:ext uri="{BB962C8B-B14F-4D97-AF65-F5344CB8AC3E}">
        <p14:creationId xmlns:p14="http://schemas.microsoft.com/office/powerpoint/2010/main" val="2864001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03989"/>
            <a:ext cx="7865768" cy="460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829" y="3787336"/>
            <a:ext cx="648072"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Age</a:t>
            </a:r>
            <a:endParaRPr lang="en-GB" b="1" dirty="0">
              <a:solidFill>
                <a:prstClr val="black"/>
              </a:solidFill>
              <a:latin typeface="Calibri"/>
            </a:endParaRPr>
          </a:p>
        </p:txBody>
      </p:sp>
      <p:sp>
        <p:nvSpPr>
          <p:cNvPr id="10" name="TextBox 9"/>
          <p:cNvSpPr txBox="1"/>
          <p:nvPr/>
        </p:nvSpPr>
        <p:spPr>
          <a:xfrm>
            <a:off x="4644008" y="576424"/>
            <a:ext cx="2160240"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Health group</a:t>
            </a:r>
            <a:endParaRPr lang="en-GB" b="1" dirty="0">
              <a:solidFill>
                <a:prstClr val="black"/>
              </a:solidFill>
              <a:latin typeface="Calibri"/>
            </a:endParaRPr>
          </a:p>
        </p:txBody>
      </p:sp>
      <p:sp>
        <p:nvSpPr>
          <p:cNvPr id="8" name="Left Brace 7"/>
          <p:cNvSpPr/>
          <p:nvPr/>
        </p:nvSpPr>
        <p:spPr>
          <a:xfrm>
            <a:off x="527504" y="2063790"/>
            <a:ext cx="576063" cy="3816424"/>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sp>
        <p:nvSpPr>
          <p:cNvPr id="13" name="Left Brace 12"/>
          <p:cNvSpPr/>
          <p:nvPr/>
        </p:nvSpPr>
        <p:spPr>
          <a:xfrm rot="5400000">
            <a:off x="5148448" y="-2483974"/>
            <a:ext cx="418196" cy="72176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cxnSp>
        <p:nvCxnSpPr>
          <p:cNvPr id="18" name="Straight Connector 17"/>
          <p:cNvCxnSpPr/>
          <p:nvPr/>
        </p:nvCxnSpPr>
        <p:spPr>
          <a:xfrm>
            <a:off x="4472954" y="6298649"/>
            <a:ext cx="4322386" cy="0"/>
          </a:xfrm>
          <a:prstGeom prst="line">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736717" y="2063574"/>
            <a:ext cx="1095110" cy="686074"/>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+4%</a:t>
            </a:r>
          </a:p>
        </p:txBody>
      </p:sp>
      <p:sp>
        <p:nvSpPr>
          <p:cNvPr id="19" name="Rectangle 18"/>
          <p:cNvSpPr/>
          <p:nvPr/>
        </p:nvSpPr>
        <p:spPr>
          <a:xfrm>
            <a:off x="1773082" y="2749865"/>
            <a:ext cx="1095110" cy="685640"/>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+11%</a:t>
            </a:r>
            <a:endParaRPr lang="en-GB" sz="1600" b="1" dirty="0">
              <a:solidFill>
                <a:prstClr val="black"/>
              </a:solidFill>
            </a:endParaRPr>
          </a:p>
        </p:txBody>
      </p:sp>
      <p:sp>
        <p:nvSpPr>
          <p:cNvPr id="22" name="Rectangle 21"/>
          <p:cNvSpPr/>
          <p:nvPr/>
        </p:nvSpPr>
        <p:spPr>
          <a:xfrm>
            <a:off x="1748698" y="3435505"/>
            <a:ext cx="1095110" cy="14129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+3%</a:t>
            </a:r>
            <a:endParaRPr lang="en-GB" sz="1600" b="1" dirty="0">
              <a:solidFill>
                <a:prstClr val="black"/>
              </a:solidFill>
            </a:endParaRPr>
          </a:p>
        </p:txBody>
      </p:sp>
      <p:sp>
        <p:nvSpPr>
          <p:cNvPr id="29" name="Title 1"/>
          <p:cNvSpPr txBox="1">
            <a:spLocks/>
          </p:cNvSpPr>
          <p:nvPr/>
        </p:nvSpPr>
        <p:spPr>
          <a:xfrm>
            <a:off x="32829" y="239666"/>
            <a:ext cx="91440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200" kern="1200">
                <a:solidFill>
                  <a:schemeClr val="tx1"/>
                </a:solidFill>
                <a:latin typeface="Arial" pitchFamily="34" charset="0"/>
                <a:ea typeface="+mj-ea"/>
                <a:cs typeface="Arial" pitchFamily="34" charset="0"/>
              </a:defRPr>
            </a:lvl1pPr>
          </a:lstStyle>
          <a:p>
            <a:pPr fontAlgn="auto">
              <a:spcAft>
                <a:spcPts val="0"/>
              </a:spcAft>
            </a:pPr>
            <a:r>
              <a:rPr lang="en-GB" sz="2200" b="1" dirty="0" smtClean="0">
                <a:solidFill>
                  <a:srgbClr val="1F497D">
                    <a:lumMod val="75000"/>
                  </a:srgbClr>
                </a:solidFill>
                <a:latin typeface="Calibri"/>
              </a:rPr>
              <a:t>Percentage change in the number in each group and trend, LBHF 2015 - 2025</a:t>
            </a:r>
            <a:br>
              <a:rPr lang="en-GB" sz="2200" b="1" dirty="0" smtClean="0">
                <a:solidFill>
                  <a:srgbClr val="1F497D">
                    <a:lumMod val="75000"/>
                  </a:srgbClr>
                </a:solidFill>
                <a:latin typeface="Calibri"/>
              </a:rPr>
            </a:br>
            <a:endParaRPr lang="en-GB" sz="2200" b="1" dirty="0">
              <a:solidFill>
                <a:srgbClr val="1F497D">
                  <a:lumMod val="75000"/>
                </a:srgbClr>
              </a:solidFill>
              <a:latin typeface="Calibri"/>
            </a:endParaRPr>
          </a:p>
        </p:txBody>
      </p:sp>
      <p:sp>
        <p:nvSpPr>
          <p:cNvPr id="30" name="Rectangle 29"/>
          <p:cNvSpPr/>
          <p:nvPr/>
        </p:nvSpPr>
        <p:spPr>
          <a:xfrm>
            <a:off x="1748698" y="4848500"/>
            <a:ext cx="1095110" cy="1056095"/>
          </a:xfrm>
          <a:prstGeom prst="rect">
            <a:avLst/>
          </a:prstGeom>
          <a:solidFill>
            <a:srgbClr val="4F6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a:t>
            </a:r>
            <a:endParaRPr lang="en-GB" sz="1600" b="1" dirty="0">
              <a:solidFill>
                <a:prstClr val="black"/>
              </a:solidFill>
            </a:endParaRPr>
          </a:p>
        </p:txBody>
      </p:sp>
      <p:sp>
        <p:nvSpPr>
          <p:cNvPr id="45" name="Rectangle 44"/>
          <p:cNvSpPr/>
          <p:nvPr/>
        </p:nvSpPr>
        <p:spPr>
          <a:xfrm>
            <a:off x="2880384" y="2060475"/>
            <a:ext cx="1936980" cy="13717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auto">
              <a:spcBef>
                <a:spcPts val="0"/>
              </a:spcBef>
              <a:spcAft>
                <a:spcPts val="0"/>
              </a:spcAft>
            </a:pPr>
            <a:r>
              <a:rPr lang="en-GB" sz="1600" b="1" dirty="0" smtClean="0">
                <a:solidFill>
                  <a:prstClr val="black"/>
                </a:solidFill>
              </a:rPr>
              <a:t>+12%</a:t>
            </a:r>
            <a:endParaRPr lang="en-GB" sz="1600" b="1" dirty="0">
              <a:solidFill>
                <a:prstClr val="black"/>
              </a:solidFill>
            </a:endParaRPr>
          </a:p>
        </p:txBody>
      </p:sp>
      <p:sp>
        <p:nvSpPr>
          <p:cNvPr id="48" name="Rectangle 47"/>
          <p:cNvSpPr/>
          <p:nvPr/>
        </p:nvSpPr>
        <p:spPr>
          <a:xfrm>
            <a:off x="2851044" y="3435504"/>
            <a:ext cx="1095110" cy="14129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+11%</a:t>
            </a:r>
            <a:endParaRPr lang="en-GB" sz="1600" b="1" dirty="0">
              <a:solidFill>
                <a:prstClr val="black"/>
              </a:solidFill>
            </a:endParaRPr>
          </a:p>
        </p:txBody>
      </p:sp>
      <p:sp>
        <p:nvSpPr>
          <p:cNvPr id="51" name="Rectangle 50"/>
          <p:cNvSpPr/>
          <p:nvPr/>
        </p:nvSpPr>
        <p:spPr>
          <a:xfrm>
            <a:off x="2851044" y="4848499"/>
            <a:ext cx="1095110" cy="1056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+16%</a:t>
            </a:r>
            <a:endParaRPr lang="en-GB" sz="1600" b="1" dirty="0">
              <a:solidFill>
                <a:prstClr val="black"/>
              </a:solidFill>
            </a:endParaRPr>
          </a:p>
        </p:txBody>
      </p:sp>
      <p:sp>
        <p:nvSpPr>
          <p:cNvPr id="54" name="Rectangle 53"/>
          <p:cNvSpPr/>
          <p:nvPr/>
        </p:nvSpPr>
        <p:spPr>
          <a:xfrm>
            <a:off x="3946154" y="3434019"/>
            <a:ext cx="841870" cy="24705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+17%</a:t>
            </a:r>
            <a:endParaRPr lang="en-GB" sz="1600" b="1" dirty="0">
              <a:solidFill>
                <a:prstClr val="black"/>
              </a:solidFill>
            </a:endParaRPr>
          </a:p>
        </p:txBody>
      </p:sp>
      <p:sp>
        <p:nvSpPr>
          <p:cNvPr id="57" name="Rectangle 56"/>
          <p:cNvSpPr/>
          <p:nvPr/>
        </p:nvSpPr>
        <p:spPr>
          <a:xfrm>
            <a:off x="4788024" y="206379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0</a:t>
            </a:r>
            <a:endParaRPr lang="en-GB" sz="1600" b="1" dirty="0">
              <a:solidFill>
                <a:prstClr val="black"/>
              </a:solidFill>
            </a:endParaRPr>
          </a:p>
        </p:txBody>
      </p:sp>
      <p:sp>
        <p:nvSpPr>
          <p:cNvPr id="58" name="Rectangle 57"/>
          <p:cNvSpPr/>
          <p:nvPr/>
        </p:nvSpPr>
        <p:spPr>
          <a:xfrm>
            <a:off x="4788024" y="276977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+5%</a:t>
            </a:r>
            <a:endParaRPr lang="en-GB" sz="1600" b="1" dirty="0">
              <a:solidFill>
                <a:prstClr val="black"/>
              </a:solidFill>
            </a:endParaRPr>
          </a:p>
        </p:txBody>
      </p:sp>
      <p:sp>
        <p:nvSpPr>
          <p:cNvPr id="61" name="Rectangle 60"/>
          <p:cNvSpPr/>
          <p:nvPr/>
        </p:nvSpPr>
        <p:spPr>
          <a:xfrm>
            <a:off x="4788024" y="3433617"/>
            <a:ext cx="841870" cy="24705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+8%</a:t>
            </a:r>
            <a:endParaRPr lang="en-GB" sz="1600" b="1" dirty="0">
              <a:solidFill>
                <a:prstClr val="black"/>
              </a:solidFill>
            </a:endParaRPr>
          </a:p>
        </p:txBody>
      </p:sp>
      <p:sp>
        <p:nvSpPr>
          <p:cNvPr id="65" name="Rectangle 64"/>
          <p:cNvSpPr/>
          <p:nvPr/>
        </p:nvSpPr>
        <p:spPr>
          <a:xfrm>
            <a:off x="5630193" y="3433616"/>
            <a:ext cx="841870" cy="24705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+12%</a:t>
            </a:r>
            <a:endParaRPr lang="en-GB" sz="1600" b="1" dirty="0">
              <a:solidFill>
                <a:prstClr val="black"/>
              </a:solidFill>
            </a:endParaRPr>
          </a:p>
        </p:txBody>
      </p:sp>
      <p:sp>
        <p:nvSpPr>
          <p:cNvPr id="66" name="Rectangle 65"/>
          <p:cNvSpPr/>
          <p:nvPr/>
        </p:nvSpPr>
        <p:spPr>
          <a:xfrm>
            <a:off x="6473421" y="3433377"/>
            <a:ext cx="841870" cy="24705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+10%</a:t>
            </a:r>
            <a:endParaRPr lang="en-GB" sz="1600" b="1" dirty="0">
              <a:solidFill>
                <a:prstClr val="black"/>
              </a:solidFill>
            </a:endParaRPr>
          </a:p>
        </p:txBody>
      </p:sp>
      <p:sp>
        <p:nvSpPr>
          <p:cNvPr id="67" name="Rectangle 66"/>
          <p:cNvSpPr/>
          <p:nvPr/>
        </p:nvSpPr>
        <p:spPr>
          <a:xfrm>
            <a:off x="7308304" y="3432189"/>
            <a:ext cx="841870" cy="24705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+15%</a:t>
            </a:r>
            <a:endParaRPr lang="en-GB" sz="1600" b="1" dirty="0">
              <a:solidFill>
                <a:prstClr val="black"/>
              </a:solidFill>
            </a:endParaRPr>
          </a:p>
        </p:txBody>
      </p:sp>
      <p:sp>
        <p:nvSpPr>
          <p:cNvPr id="68" name="Rectangle 67"/>
          <p:cNvSpPr/>
          <p:nvPr/>
        </p:nvSpPr>
        <p:spPr>
          <a:xfrm>
            <a:off x="8124524" y="2063791"/>
            <a:ext cx="841870" cy="3841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200" b="1" dirty="0" smtClean="0">
                <a:solidFill>
                  <a:prstClr val="black"/>
                </a:solidFill>
              </a:rPr>
              <a:t>Unknown</a:t>
            </a:r>
            <a:endParaRPr lang="en-GB" sz="1200" b="1" dirty="0">
              <a:solidFill>
                <a:prstClr val="black"/>
              </a:solidFill>
            </a:endParaRPr>
          </a:p>
        </p:txBody>
      </p:sp>
      <p:sp>
        <p:nvSpPr>
          <p:cNvPr id="76" name="TextBox 75"/>
          <p:cNvSpPr txBox="1"/>
          <p:nvPr/>
        </p:nvSpPr>
        <p:spPr>
          <a:xfrm>
            <a:off x="1638016" y="5909597"/>
            <a:ext cx="1178518"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9BBB59">
                    <a:lumMod val="75000"/>
                  </a:srgbClr>
                </a:solidFill>
                <a:latin typeface="Calibri"/>
              </a:rPr>
              <a:t>Healthy</a:t>
            </a:r>
          </a:p>
          <a:p>
            <a:pPr fontAlgn="auto">
              <a:spcBef>
                <a:spcPts val="0"/>
              </a:spcBef>
              <a:spcAft>
                <a:spcPts val="0"/>
              </a:spcAft>
            </a:pPr>
            <a:r>
              <a:rPr lang="en-GB" sz="2400" b="1" dirty="0" smtClean="0">
                <a:solidFill>
                  <a:srgbClr val="9BBB59">
                    <a:lumMod val="75000"/>
                  </a:srgbClr>
                </a:solidFill>
                <a:latin typeface="Calibri"/>
              </a:rPr>
              <a:t>82%</a:t>
            </a:r>
            <a:endParaRPr lang="en-GB" sz="2400" b="1" dirty="0">
              <a:solidFill>
                <a:srgbClr val="9BBB59">
                  <a:lumMod val="75000"/>
                </a:srgbClr>
              </a:solidFill>
              <a:latin typeface="Calibri"/>
            </a:endParaRPr>
          </a:p>
        </p:txBody>
      </p:sp>
      <p:sp>
        <p:nvSpPr>
          <p:cNvPr id="77" name="TextBox 76"/>
          <p:cNvSpPr txBox="1"/>
          <p:nvPr/>
        </p:nvSpPr>
        <p:spPr>
          <a:xfrm>
            <a:off x="2881043" y="5929866"/>
            <a:ext cx="1978832"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F79646"/>
                </a:solidFill>
                <a:latin typeface="Calibri"/>
              </a:rPr>
              <a:t>Unhealthy</a:t>
            </a:r>
          </a:p>
          <a:p>
            <a:pPr fontAlgn="auto">
              <a:spcBef>
                <a:spcPts val="0"/>
              </a:spcBef>
              <a:spcAft>
                <a:spcPts val="0"/>
              </a:spcAft>
            </a:pPr>
            <a:r>
              <a:rPr lang="en-GB" sz="2400" b="1" dirty="0" smtClean="0">
                <a:solidFill>
                  <a:srgbClr val="F79646"/>
                </a:solidFill>
                <a:latin typeface="Calibri"/>
              </a:rPr>
              <a:t>18%</a:t>
            </a:r>
            <a:endParaRPr lang="en-GB" sz="2400" b="1" dirty="0">
              <a:solidFill>
                <a:srgbClr val="F79646"/>
              </a:solidFill>
              <a:latin typeface="Calibri"/>
            </a:endParaRPr>
          </a:p>
        </p:txBody>
      </p:sp>
      <p:sp>
        <p:nvSpPr>
          <p:cNvPr id="37" name="Rectangle 36"/>
          <p:cNvSpPr/>
          <p:nvPr/>
        </p:nvSpPr>
        <p:spPr>
          <a:xfrm>
            <a:off x="3976635" y="3476691"/>
            <a:ext cx="229606" cy="10588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endParaRPr lang="en-GB" sz="1600" b="1" dirty="0">
              <a:solidFill>
                <a:prstClr val="black"/>
              </a:solidFill>
            </a:endParaRPr>
          </a:p>
        </p:txBody>
      </p:sp>
      <p:sp>
        <p:nvSpPr>
          <p:cNvPr id="39" name="Rectangle 38"/>
          <p:cNvSpPr/>
          <p:nvPr/>
        </p:nvSpPr>
        <p:spPr>
          <a:xfrm>
            <a:off x="4792980" y="3476289"/>
            <a:ext cx="170176" cy="1062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endParaRPr lang="en-GB" sz="1600" b="1" dirty="0">
              <a:solidFill>
                <a:prstClr val="black"/>
              </a:solidFill>
            </a:endParaRPr>
          </a:p>
        </p:txBody>
      </p:sp>
      <p:sp>
        <p:nvSpPr>
          <p:cNvPr id="41" name="Rectangle 40"/>
          <p:cNvSpPr/>
          <p:nvPr/>
        </p:nvSpPr>
        <p:spPr>
          <a:xfrm>
            <a:off x="5672865" y="3476289"/>
            <a:ext cx="157559" cy="1048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endParaRPr lang="en-GB" sz="1600" b="1" dirty="0">
              <a:solidFill>
                <a:prstClr val="black"/>
              </a:solidFill>
            </a:endParaRPr>
          </a:p>
        </p:txBody>
      </p:sp>
      <p:sp>
        <p:nvSpPr>
          <p:cNvPr id="43" name="Rectangle 42"/>
          <p:cNvSpPr/>
          <p:nvPr/>
        </p:nvSpPr>
        <p:spPr>
          <a:xfrm>
            <a:off x="6521657" y="3453763"/>
            <a:ext cx="178427" cy="10512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endParaRPr lang="en-GB" sz="1600" b="1" dirty="0">
              <a:solidFill>
                <a:prstClr val="black"/>
              </a:solidFill>
            </a:endParaRPr>
          </a:p>
        </p:txBody>
      </p:sp>
      <p:sp>
        <p:nvSpPr>
          <p:cNvPr id="46" name="Rectangle 45"/>
          <p:cNvSpPr/>
          <p:nvPr/>
        </p:nvSpPr>
        <p:spPr>
          <a:xfrm>
            <a:off x="7315291" y="3438970"/>
            <a:ext cx="241907" cy="1450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endParaRPr lang="en-GB" sz="1600" b="1" dirty="0">
              <a:solidFill>
                <a:prstClr val="black"/>
              </a:solidFill>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1064" b="79206"/>
          <a:stretch/>
        </p:blipFill>
        <p:spPr bwMode="auto">
          <a:xfrm>
            <a:off x="1736717" y="2063793"/>
            <a:ext cx="1079817" cy="19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28697" b="71024"/>
          <a:stretch/>
        </p:blipFill>
        <p:spPr bwMode="auto">
          <a:xfrm>
            <a:off x="1760332" y="2769773"/>
            <a:ext cx="1056202" cy="26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30807" b="77176"/>
          <a:stretch/>
        </p:blipFill>
        <p:spPr bwMode="auto">
          <a:xfrm>
            <a:off x="1693951" y="3441341"/>
            <a:ext cx="1122583" cy="25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30710" b="62923"/>
          <a:stretch/>
        </p:blipFill>
        <p:spPr bwMode="auto">
          <a:xfrm>
            <a:off x="1730279" y="4854134"/>
            <a:ext cx="1086255" cy="3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1043" y="2065173"/>
            <a:ext cx="18192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r="27158" b="61873"/>
          <a:stretch/>
        </p:blipFill>
        <p:spPr bwMode="auto">
          <a:xfrm>
            <a:off x="2881044" y="3434713"/>
            <a:ext cx="1065110" cy="34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r="30373" b="58999"/>
          <a:stretch/>
        </p:blipFill>
        <p:spPr bwMode="auto">
          <a:xfrm>
            <a:off x="2824733" y="4848500"/>
            <a:ext cx="1121421" cy="40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843808" y="1303989"/>
            <a:ext cx="0" cy="5149347"/>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5129" name="Picture 9"/>
          <p:cNvPicPr>
            <a:picLocks noChangeAspect="1" noChangeArrowheads="1"/>
          </p:cNvPicPr>
          <p:nvPr/>
        </p:nvPicPr>
        <p:blipFill rotWithShape="1">
          <a:blip r:embed="rId11">
            <a:extLst>
              <a:ext uri="{28A0092B-C50C-407E-A947-70E740481C1C}">
                <a14:useLocalDpi xmlns:a14="http://schemas.microsoft.com/office/drawing/2010/main" val="0"/>
              </a:ext>
            </a:extLst>
          </a:blip>
          <a:srcRect r="29830" b="52382"/>
          <a:stretch/>
        </p:blipFill>
        <p:spPr bwMode="auto">
          <a:xfrm>
            <a:off x="3932370" y="3441342"/>
            <a:ext cx="860610" cy="35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rotWithShape="1">
          <a:blip r:embed="rId12">
            <a:extLst>
              <a:ext uri="{28A0092B-C50C-407E-A947-70E740481C1C}">
                <a14:useLocalDpi xmlns:a14="http://schemas.microsoft.com/office/drawing/2010/main" val="0"/>
              </a:ext>
            </a:extLst>
          </a:blip>
          <a:srcRect r="32047" b="68260"/>
          <a:stretch/>
        </p:blipFill>
        <p:spPr bwMode="auto">
          <a:xfrm>
            <a:off x="4814873" y="3433617"/>
            <a:ext cx="815021" cy="23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rotWithShape="1">
          <a:blip r:embed="rId13">
            <a:extLst>
              <a:ext uri="{28A0092B-C50C-407E-A947-70E740481C1C}">
                <a14:useLocalDpi xmlns:a14="http://schemas.microsoft.com/office/drawing/2010/main" val="0"/>
              </a:ext>
            </a:extLst>
          </a:blip>
          <a:srcRect r="30571" b="76407"/>
          <a:stretch/>
        </p:blipFill>
        <p:spPr bwMode="auto">
          <a:xfrm>
            <a:off x="4788025" y="2769774"/>
            <a:ext cx="1263104" cy="26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rotWithShape="1">
          <a:blip r:embed="rId14">
            <a:extLst>
              <a:ext uri="{28A0092B-C50C-407E-A947-70E740481C1C}">
                <a14:useLocalDpi xmlns:a14="http://schemas.microsoft.com/office/drawing/2010/main" val="0"/>
              </a:ext>
            </a:extLst>
          </a:blip>
          <a:srcRect r="30743" b="60065"/>
          <a:stretch/>
        </p:blipFill>
        <p:spPr bwMode="auto">
          <a:xfrm>
            <a:off x="5634388" y="3433617"/>
            <a:ext cx="837676" cy="29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rotWithShape="1">
          <a:blip r:embed="rId15">
            <a:extLst>
              <a:ext uri="{28A0092B-C50C-407E-A947-70E740481C1C}">
                <a14:useLocalDpi xmlns:a14="http://schemas.microsoft.com/office/drawing/2010/main" val="0"/>
              </a:ext>
            </a:extLst>
          </a:blip>
          <a:srcRect r="30897" b="68260"/>
          <a:stretch/>
        </p:blipFill>
        <p:spPr bwMode="auto">
          <a:xfrm>
            <a:off x="6472064" y="3433618"/>
            <a:ext cx="843227" cy="2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rotWithShape="1">
          <a:blip r:embed="rId16">
            <a:extLst>
              <a:ext uri="{28A0092B-C50C-407E-A947-70E740481C1C}">
                <a14:useLocalDpi xmlns:a14="http://schemas.microsoft.com/office/drawing/2010/main" val="0"/>
              </a:ext>
            </a:extLst>
          </a:blip>
          <a:srcRect r="31590" b="60078"/>
          <a:stretch/>
        </p:blipFill>
        <p:spPr bwMode="auto">
          <a:xfrm>
            <a:off x="7300904" y="3433763"/>
            <a:ext cx="827291" cy="2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420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03989"/>
            <a:ext cx="7865768" cy="460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829" y="3787336"/>
            <a:ext cx="648072"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Age</a:t>
            </a:r>
            <a:endParaRPr lang="en-GB" b="1" dirty="0">
              <a:solidFill>
                <a:prstClr val="black"/>
              </a:solidFill>
              <a:latin typeface="Calibri"/>
            </a:endParaRPr>
          </a:p>
        </p:txBody>
      </p:sp>
      <p:sp>
        <p:nvSpPr>
          <p:cNvPr id="10" name="TextBox 9"/>
          <p:cNvSpPr txBox="1"/>
          <p:nvPr/>
        </p:nvSpPr>
        <p:spPr>
          <a:xfrm>
            <a:off x="4644008" y="576424"/>
            <a:ext cx="2160240"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Health group</a:t>
            </a:r>
            <a:endParaRPr lang="en-GB" b="1" dirty="0">
              <a:solidFill>
                <a:prstClr val="black"/>
              </a:solidFill>
              <a:latin typeface="Calibri"/>
            </a:endParaRPr>
          </a:p>
        </p:txBody>
      </p:sp>
      <p:sp>
        <p:nvSpPr>
          <p:cNvPr id="8" name="Left Brace 7"/>
          <p:cNvSpPr/>
          <p:nvPr/>
        </p:nvSpPr>
        <p:spPr>
          <a:xfrm>
            <a:off x="527504" y="2063790"/>
            <a:ext cx="576063" cy="3816424"/>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sp>
        <p:nvSpPr>
          <p:cNvPr id="13" name="Left Brace 12"/>
          <p:cNvSpPr/>
          <p:nvPr/>
        </p:nvSpPr>
        <p:spPr>
          <a:xfrm rot="5400000">
            <a:off x="5148448" y="-2483974"/>
            <a:ext cx="418196" cy="72176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cxnSp>
        <p:nvCxnSpPr>
          <p:cNvPr id="18" name="Straight Connector 17"/>
          <p:cNvCxnSpPr/>
          <p:nvPr/>
        </p:nvCxnSpPr>
        <p:spPr>
          <a:xfrm>
            <a:off x="4472954" y="6298649"/>
            <a:ext cx="4322386" cy="0"/>
          </a:xfrm>
          <a:prstGeom prst="line">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748698" y="2063791"/>
            <a:ext cx="1095110" cy="686074"/>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endParaRPr lang="en-GB" sz="1200" b="1" dirty="0" smtClean="0">
              <a:solidFill>
                <a:prstClr val="black"/>
              </a:solidFill>
            </a:endParaRPr>
          </a:p>
          <a:p>
            <a:pPr fontAlgn="auto">
              <a:spcBef>
                <a:spcPts val="0"/>
              </a:spcBef>
              <a:spcAft>
                <a:spcPts val="0"/>
              </a:spcAft>
            </a:pPr>
            <a:r>
              <a:rPr lang="en-GB" sz="1200" b="1" dirty="0" smtClean="0">
                <a:solidFill>
                  <a:prstClr val="black"/>
                </a:solidFill>
              </a:rPr>
              <a:t>2015: 25,800</a:t>
            </a:r>
          </a:p>
          <a:p>
            <a:pPr fontAlgn="auto">
              <a:spcBef>
                <a:spcPts val="0"/>
              </a:spcBef>
              <a:spcAft>
                <a:spcPts val="0"/>
              </a:spcAft>
            </a:pPr>
            <a:r>
              <a:rPr lang="en-GB" sz="1200" b="1" dirty="0" smtClean="0">
                <a:solidFill>
                  <a:prstClr val="black"/>
                </a:solidFill>
              </a:rPr>
              <a:t>2020: 27,000 </a:t>
            </a:r>
          </a:p>
          <a:p>
            <a:pPr fontAlgn="auto">
              <a:spcBef>
                <a:spcPts val="0"/>
              </a:spcBef>
              <a:spcAft>
                <a:spcPts val="0"/>
              </a:spcAft>
            </a:pPr>
            <a:r>
              <a:rPr lang="en-GB" sz="1200" b="1" dirty="0" smtClean="0">
                <a:solidFill>
                  <a:prstClr val="black"/>
                </a:solidFill>
              </a:rPr>
              <a:t>2025: 26,600</a:t>
            </a:r>
          </a:p>
        </p:txBody>
      </p:sp>
      <p:sp>
        <p:nvSpPr>
          <p:cNvPr id="19" name="Rectangle 18"/>
          <p:cNvSpPr/>
          <p:nvPr/>
        </p:nvSpPr>
        <p:spPr>
          <a:xfrm>
            <a:off x="1748698" y="2749865"/>
            <a:ext cx="1095110" cy="685640"/>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GB" sz="1200" b="1" dirty="0" smtClean="0">
                <a:solidFill>
                  <a:prstClr val="black"/>
                </a:solidFill>
              </a:rPr>
              <a:t>2015: 7,000</a:t>
            </a:r>
          </a:p>
          <a:p>
            <a:pPr fontAlgn="auto">
              <a:spcBef>
                <a:spcPts val="0"/>
              </a:spcBef>
              <a:spcAft>
                <a:spcPts val="0"/>
              </a:spcAft>
            </a:pPr>
            <a:r>
              <a:rPr lang="en-GB" sz="1200" b="1" dirty="0" smtClean="0">
                <a:solidFill>
                  <a:prstClr val="black"/>
                </a:solidFill>
              </a:rPr>
              <a:t>2020: 7,700</a:t>
            </a:r>
          </a:p>
          <a:p>
            <a:pPr fontAlgn="auto">
              <a:spcBef>
                <a:spcPts val="0"/>
              </a:spcBef>
              <a:spcAft>
                <a:spcPts val="0"/>
              </a:spcAft>
            </a:pPr>
            <a:r>
              <a:rPr lang="en-GB" sz="1200" b="1" dirty="0" smtClean="0">
                <a:solidFill>
                  <a:prstClr val="black"/>
                </a:solidFill>
              </a:rPr>
              <a:t>2025: 9,100</a:t>
            </a:r>
            <a:endParaRPr lang="en-GB" sz="1200" b="1" dirty="0">
              <a:solidFill>
                <a:prstClr val="black"/>
              </a:solidFill>
            </a:endParaRPr>
          </a:p>
        </p:txBody>
      </p:sp>
      <p:sp>
        <p:nvSpPr>
          <p:cNvPr id="22" name="Rectangle 21"/>
          <p:cNvSpPr/>
          <p:nvPr/>
        </p:nvSpPr>
        <p:spPr>
          <a:xfrm>
            <a:off x="1748698" y="3435505"/>
            <a:ext cx="1095110" cy="14129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GB" sz="1200" b="1" dirty="0" smtClean="0">
                <a:solidFill>
                  <a:prstClr val="black"/>
                </a:solidFill>
              </a:rPr>
              <a:t>2015: 108,700</a:t>
            </a:r>
          </a:p>
          <a:p>
            <a:pPr fontAlgn="auto">
              <a:spcBef>
                <a:spcPts val="0"/>
              </a:spcBef>
              <a:spcAft>
                <a:spcPts val="0"/>
              </a:spcAft>
            </a:pPr>
            <a:r>
              <a:rPr lang="en-GB" sz="1200" b="1" dirty="0" smtClean="0">
                <a:solidFill>
                  <a:prstClr val="black"/>
                </a:solidFill>
              </a:rPr>
              <a:t>2020: 112,300</a:t>
            </a:r>
          </a:p>
          <a:p>
            <a:pPr fontAlgn="auto">
              <a:spcBef>
                <a:spcPts val="0"/>
              </a:spcBef>
              <a:spcAft>
                <a:spcPts val="0"/>
              </a:spcAft>
            </a:pPr>
            <a:r>
              <a:rPr lang="en-GB" sz="1200" b="1" dirty="0" smtClean="0">
                <a:solidFill>
                  <a:prstClr val="black"/>
                </a:solidFill>
              </a:rPr>
              <a:t>2025: 114,200</a:t>
            </a:r>
            <a:endParaRPr lang="en-GB" sz="1200" b="1" dirty="0">
              <a:solidFill>
                <a:prstClr val="black"/>
              </a:solidFill>
            </a:endParaRPr>
          </a:p>
        </p:txBody>
      </p:sp>
      <p:sp>
        <p:nvSpPr>
          <p:cNvPr id="30" name="Rectangle 29"/>
          <p:cNvSpPr/>
          <p:nvPr/>
        </p:nvSpPr>
        <p:spPr>
          <a:xfrm>
            <a:off x="1748698" y="4848500"/>
            <a:ext cx="1095110" cy="1056095"/>
          </a:xfrm>
          <a:prstGeom prst="rect">
            <a:avLst/>
          </a:prstGeom>
          <a:solidFill>
            <a:srgbClr val="4F6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GB" sz="1200" b="1" dirty="0" smtClean="0">
                <a:solidFill>
                  <a:prstClr val="black"/>
                </a:solidFill>
              </a:rPr>
              <a:t>2015: 6,500</a:t>
            </a:r>
          </a:p>
          <a:p>
            <a:pPr fontAlgn="auto">
              <a:spcBef>
                <a:spcPts val="0"/>
              </a:spcBef>
              <a:spcAft>
                <a:spcPts val="0"/>
              </a:spcAft>
            </a:pPr>
            <a:r>
              <a:rPr lang="en-GB" sz="1200" b="1" dirty="0" smtClean="0">
                <a:solidFill>
                  <a:prstClr val="black"/>
                </a:solidFill>
              </a:rPr>
              <a:t>2020: 6,400</a:t>
            </a:r>
          </a:p>
          <a:p>
            <a:pPr fontAlgn="auto">
              <a:spcBef>
                <a:spcPts val="0"/>
              </a:spcBef>
              <a:spcAft>
                <a:spcPts val="0"/>
              </a:spcAft>
            </a:pPr>
            <a:r>
              <a:rPr lang="en-GB" sz="1200" b="1" dirty="0" smtClean="0">
                <a:solidFill>
                  <a:prstClr val="black"/>
                </a:solidFill>
              </a:rPr>
              <a:t>2025: 7,000</a:t>
            </a:r>
            <a:endParaRPr lang="en-GB" sz="1200" b="1" dirty="0">
              <a:solidFill>
                <a:prstClr val="black"/>
              </a:solidFill>
            </a:endParaRPr>
          </a:p>
        </p:txBody>
      </p:sp>
      <p:sp>
        <p:nvSpPr>
          <p:cNvPr id="45" name="Rectangle 44"/>
          <p:cNvSpPr/>
          <p:nvPr/>
        </p:nvSpPr>
        <p:spPr>
          <a:xfrm>
            <a:off x="2851044" y="2063791"/>
            <a:ext cx="1936980" cy="13717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GB" sz="1200" b="1" dirty="0" smtClean="0">
                <a:solidFill>
                  <a:prstClr val="black"/>
                </a:solidFill>
              </a:rPr>
              <a:t>2015: 600</a:t>
            </a:r>
          </a:p>
          <a:p>
            <a:pPr fontAlgn="auto">
              <a:spcBef>
                <a:spcPts val="0"/>
              </a:spcBef>
              <a:spcAft>
                <a:spcPts val="0"/>
              </a:spcAft>
            </a:pPr>
            <a:r>
              <a:rPr lang="en-GB" sz="1200" b="1" dirty="0" smtClean="0">
                <a:solidFill>
                  <a:prstClr val="black"/>
                </a:solidFill>
              </a:rPr>
              <a:t>2020: 650</a:t>
            </a:r>
          </a:p>
          <a:p>
            <a:pPr fontAlgn="auto">
              <a:spcBef>
                <a:spcPts val="0"/>
              </a:spcBef>
              <a:spcAft>
                <a:spcPts val="0"/>
              </a:spcAft>
            </a:pPr>
            <a:r>
              <a:rPr lang="en-GB" sz="1200" b="1" dirty="0" smtClean="0">
                <a:solidFill>
                  <a:prstClr val="black"/>
                </a:solidFill>
              </a:rPr>
              <a:t>2025: 700</a:t>
            </a:r>
            <a:endParaRPr lang="en-GB" sz="1200" b="1" dirty="0">
              <a:solidFill>
                <a:prstClr val="black"/>
              </a:solidFill>
            </a:endParaRPr>
          </a:p>
        </p:txBody>
      </p:sp>
      <p:sp>
        <p:nvSpPr>
          <p:cNvPr id="48" name="Rectangle 47"/>
          <p:cNvSpPr/>
          <p:nvPr/>
        </p:nvSpPr>
        <p:spPr>
          <a:xfrm>
            <a:off x="2851044" y="3435504"/>
            <a:ext cx="1095110" cy="14129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GB" sz="1200" b="1" dirty="0" smtClean="0">
                <a:solidFill>
                  <a:prstClr val="black"/>
                </a:solidFill>
              </a:rPr>
              <a:t>2015: 17,700</a:t>
            </a:r>
          </a:p>
          <a:p>
            <a:pPr fontAlgn="auto">
              <a:spcBef>
                <a:spcPts val="0"/>
              </a:spcBef>
              <a:spcAft>
                <a:spcPts val="0"/>
              </a:spcAft>
            </a:pPr>
            <a:r>
              <a:rPr lang="en-GB" sz="1200" b="1" dirty="0" smtClean="0">
                <a:solidFill>
                  <a:prstClr val="black"/>
                </a:solidFill>
              </a:rPr>
              <a:t>2020: 19,700</a:t>
            </a:r>
          </a:p>
          <a:p>
            <a:pPr fontAlgn="auto">
              <a:spcBef>
                <a:spcPts val="0"/>
              </a:spcBef>
              <a:spcAft>
                <a:spcPts val="0"/>
              </a:spcAft>
            </a:pPr>
            <a:r>
              <a:rPr lang="en-GB" sz="1200" b="1" dirty="0" smtClean="0">
                <a:solidFill>
                  <a:prstClr val="black"/>
                </a:solidFill>
              </a:rPr>
              <a:t>2025: 21,700</a:t>
            </a:r>
            <a:endParaRPr lang="en-GB" sz="1200" b="1" dirty="0">
              <a:solidFill>
                <a:prstClr val="black"/>
              </a:solidFill>
            </a:endParaRPr>
          </a:p>
        </p:txBody>
      </p:sp>
      <p:sp>
        <p:nvSpPr>
          <p:cNvPr id="51" name="Rectangle 50"/>
          <p:cNvSpPr/>
          <p:nvPr/>
        </p:nvSpPr>
        <p:spPr>
          <a:xfrm>
            <a:off x="2851044" y="4848499"/>
            <a:ext cx="1095110" cy="1056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GB" sz="1200" b="1" dirty="0" smtClean="0">
                <a:solidFill>
                  <a:prstClr val="black"/>
                </a:solidFill>
              </a:rPr>
              <a:t>2015: 9,600</a:t>
            </a:r>
          </a:p>
          <a:p>
            <a:pPr fontAlgn="auto">
              <a:spcBef>
                <a:spcPts val="0"/>
              </a:spcBef>
              <a:spcAft>
                <a:spcPts val="0"/>
              </a:spcAft>
            </a:pPr>
            <a:r>
              <a:rPr lang="en-GB" sz="1200" b="1" dirty="0" smtClean="0">
                <a:solidFill>
                  <a:prstClr val="black"/>
                </a:solidFill>
              </a:rPr>
              <a:t>2020: 11,100</a:t>
            </a:r>
          </a:p>
          <a:p>
            <a:pPr fontAlgn="auto">
              <a:spcBef>
                <a:spcPts val="0"/>
              </a:spcBef>
              <a:spcAft>
                <a:spcPts val="0"/>
              </a:spcAft>
            </a:pPr>
            <a:r>
              <a:rPr lang="en-GB" sz="1200" b="1" dirty="0" smtClean="0">
                <a:solidFill>
                  <a:prstClr val="black"/>
                </a:solidFill>
              </a:rPr>
              <a:t>2025: 12,500</a:t>
            </a:r>
            <a:endParaRPr lang="en-GB" sz="1200" b="1" dirty="0">
              <a:solidFill>
                <a:prstClr val="black"/>
              </a:solidFill>
            </a:endParaRPr>
          </a:p>
        </p:txBody>
      </p:sp>
      <p:sp>
        <p:nvSpPr>
          <p:cNvPr id="54" name="Rectangle 53"/>
          <p:cNvSpPr/>
          <p:nvPr/>
        </p:nvSpPr>
        <p:spPr>
          <a:xfrm>
            <a:off x="3946153" y="3434019"/>
            <a:ext cx="841871" cy="24705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b"/>
          <a:lstStyle/>
          <a:p>
            <a:pPr fontAlgn="auto">
              <a:spcBef>
                <a:spcPts val="0"/>
              </a:spcBef>
              <a:spcAft>
                <a:spcPts val="0"/>
              </a:spcAft>
            </a:pPr>
            <a:r>
              <a:rPr lang="en-GB" sz="1200" b="1" dirty="0" smtClean="0">
                <a:solidFill>
                  <a:prstClr val="black"/>
                </a:solidFill>
              </a:rPr>
              <a:t>2015: 1,400</a:t>
            </a:r>
          </a:p>
          <a:p>
            <a:pPr fontAlgn="auto">
              <a:spcBef>
                <a:spcPts val="0"/>
              </a:spcBef>
              <a:spcAft>
                <a:spcPts val="0"/>
              </a:spcAft>
            </a:pPr>
            <a:r>
              <a:rPr lang="en-GB" sz="1200" b="1" dirty="0" smtClean="0">
                <a:solidFill>
                  <a:prstClr val="black"/>
                </a:solidFill>
              </a:rPr>
              <a:t>2020: 1,600</a:t>
            </a:r>
          </a:p>
          <a:p>
            <a:pPr fontAlgn="auto">
              <a:spcBef>
                <a:spcPts val="0"/>
              </a:spcBef>
              <a:spcAft>
                <a:spcPts val="0"/>
              </a:spcAft>
            </a:pPr>
            <a:r>
              <a:rPr lang="en-GB" sz="1200" b="1" dirty="0" smtClean="0">
                <a:solidFill>
                  <a:prstClr val="black"/>
                </a:solidFill>
              </a:rPr>
              <a:t>2025: 1,800</a:t>
            </a:r>
            <a:endParaRPr lang="en-GB" sz="1200" b="1" dirty="0">
              <a:solidFill>
                <a:prstClr val="black"/>
              </a:solidFill>
            </a:endParaRPr>
          </a:p>
        </p:txBody>
      </p:sp>
      <p:sp>
        <p:nvSpPr>
          <p:cNvPr id="57" name="Rectangle 56"/>
          <p:cNvSpPr/>
          <p:nvPr/>
        </p:nvSpPr>
        <p:spPr>
          <a:xfrm>
            <a:off x="4788024" y="206379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GB" sz="1200" b="1" dirty="0" smtClean="0">
                <a:solidFill>
                  <a:prstClr val="black"/>
                </a:solidFill>
              </a:rPr>
              <a:t>2015: 0</a:t>
            </a:r>
          </a:p>
          <a:p>
            <a:pPr fontAlgn="auto">
              <a:spcBef>
                <a:spcPts val="0"/>
              </a:spcBef>
              <a:spcAft>
                <a:spcPts val="0"/>
              </a:spcAft>
            </a:pPr>
            <a:r>
              <a:rPr lang="en-GB" sz="1200" b="1" dirty="0" smtClean="0">
                <a:solidFill>
                  <a:prstClr val="black"/>
                </a:solidFill>
              </a:rPr>
              <a:t>2020: 0</a:t>
            </a:r>
          </a:p>
          <a:p>
            <a:pPr fontAlgn="auto">
              <a:spcBef>
                <a:spcPts val="0"/>
              </a:spcBef>
              <a:spcAft>
                <a:spcPts val="0"/>
              </a:spcAft>
            </a:pPr>
            <a:r>
              <a:rPr lang="en-GB" sz="1200" b="1" dirty="0" smtClean="0">
                <a:solidFill>
                  <a:prstClr val="black"/>
                </a:solidFill>
              </a:rPr>
              <a:t>2025: 0</a:t>
            </a:r>
            <a:endParaRPr lang="en-GB" sz="1200" b="1" dirty="0">
              <a:solidFill>
                <a:prstClr val="black"/>
              </a:solidFill>
            </a:endParaRPr>
          </a:p>
        </p:txBody>
      </p:sp>
      <p:sp>
        <p:nvSpPr>
          <p:cNvPr id="58" name="Rectangle 57"/>
          <p:cNvSpPr/>
          <p:nvPr/>
        </p:nvSpPr>
        <p:spPr>
          <a:xfrm>
            <a:off x="4788024" y="276977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GB" sz="1200" b="1" dirty="0" smtClean="0">
                <a:solidFill>
                  <a:prstClr val="black"/>
                </a:solidFill>
              </a:rPr>
              <a:t>2015: 10</a:t>
            </a:r>
          </a:p>
          <a:p>
            <a:pPr fontAlgn="auto">
              <a:spcBef>
                <a:spcPts val="0"/>
              </a:spcBef>
              <a:spcAft>
                <a:spcPts val="0"/>
              </a:spcAft>
            </a:pPr>
            <a:r>
              <a:rPr lang="en-GB" sz="1200" b="1" dirty="0" smtClean="0">
                <a:solidFill>
                  <a:prstClr val="black"/>
                </a:solidFill>
              </a:rPr>
              <a:t>2020: 10</a:t>
            </a:r>
          </a:p>
          <a:p>
            <a:pPr fontAlgn="auto">
              <a:spcBef>
                <a:spcPts val="0"/>
              </a:spcBef>
              <a:spcAft>
                <a:spcPts val="0"/>
              </a:spcAft>
            </a:pPr>
            <a:r>
              <a:rPr lang="en-GB" sz="1200" b="1" dirty="0" smtClean="0">
                <a:solidFill>
                  <a:prstClr val="black"/>
                </a:solidFill>
              </a:rPr>
              <a:t>2025: 10</a:t>
            </a:r>
            <a:endParaRPr lang="en-GB" sz="1200" b="1" dirty="0">
              <a:solidFill>
                <a:prstClr val="black"/>
              </a:solidFill>
            </a:endParaRPr>
          </a:p>
        </p:txBody>
      </p:sp>
      <p:sp>
        <p:nvSpPr>
          <p:cNvPr id="61" name="Rectangle 60"/>
          <p:cNvSpPr/>
          <p:nvPr/>
        </p:nvSpPr>
        <p:spPr>
          <a:xfrm>
            <a:off x="4788024" y="3433617"/>
            <a:ext cx="841870" cy="24705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fontAlgn="auto">
              <a:spcBef>
                <a:spcPts val="0"/>
              </a:spcBef>
              <a:spcAft>
                <a:spcPts val="0"/>
              </a:spcAft>
            </a:pPr>
            <a:r>
              <a:rPr lang="en-GB" sz="1200" b="1" dirty="0" smtClean="0">
                <a:solidFill>
                  <a:prstClr val="black"/>
                </a:solidFill>
              </a:rPr>
              <a:t>2015: 1,200</a:t>
            </a:r>
          </a:p>
          <a:p>
            <a:pPr fontAlgn="auto">
              <a:spcBef>
                <a:spcPts val="0"/>
              </a:spcBef>
              <a:spcAft>
                <a:spcPts val="0"/>
              </a:spcAft>
            </a:pPr>
            <a:r>
              <a:rPr lang="en-GB" sz="1200" b="1" dirty="0" smtClean="0">
                <a:solidFill>
                  <a:prstClr val="black"/>
                </a:solidFill>
              </a:rPr>
              <a:t>2020: 1,300</a:t>
            </a:r>
          </a:p>
          <a:p>
            <a:pPr fontAlgn="auto">
              <a:spcBef>
                <a:spcPts val="0"/>
              </a:spcBef>
              <a:spcAft>
                <a:spcPts val="0"/>
              </a:spcAft>
            </a:pPr>
            <a:r>
              <a:rPr lang="en-GB" sz="1200" b="1" dirty="0" smtClean="0">
                <a:solidFill>
                  <a:prstClr val="black"/>
                </a:solidFill>
              </a:rPr>
              <a:t>2025: 1,400</a:t>
            </a:r>
            <a:endParaRPr lang="en-GB" sz="1200" b="1" dirty="0">
              <a:solidFill>
                <a:prstClr val="black"/>
              </a:solidFill>
            </a:endParaRPr>
          </a:p>
        </p:txBody>
      </p:sp>
      <p:sp>
        <p:nvSpPr>
          <p:cNvPr id="65" name="Rectangle 64"/>
          <p:cNvSpPr/>
          <p:nvPr/>
        </p:nvSpPr>
        <p:spPr>
          <a:xfrm>
            <a:off x="5630193" y="3433616"/>
            <a:ext cx="841870" cy="24705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fontAlgn="auto">
              <a:spcBef>
                <a:spcPts val="0"/>
              </a:spcBef>
              <a:spcAft>
                <a:spcPts val="0"/>
              </a:spcAft>
            </a:pPr>
            <a:r>
              <a:rPr lang="en-GB" sz="1200" b="1" dirty="0" smtClean="0">
                <a:solidFill>
                  <a:prstClr val="black"/>
                </a:solidFill>
              </a:rPr>
              <a:t>2015: 500</a:t>
            </a:r>
          </a:p>
          <a:p>
            <a:pPr fontAlgn="auto">
              <a:spcBef>
                <a:spcPts val="0"/>
              </a:spcBef>
              <a:spcAft>
                <a:spcPts val="0"/>
              </a:spcAft>
            </a:pPr>
            <a:r>
              <a:rPr lang="en-GB" sz="1200" b="1" dirty="0" smtClean="0">
                <a:solidFill>
                  <a:prstClr val="black"/>
                </a:solidFill>
              </a:rPr>
              <a:t>2020: 600</a:t>
            </a:r>
          </a:p>
          <a:p>
            <a:pPr fontAlgn="auto">
              <a:spcBef>
                <a:spcPts val="0"/>
              </a:spcBef>
              <a:spcAft>
                <a:spcPts val="0"/>
              </a:spcAft>
            </a:pPr>
            <a:r>
              <a:rPr lang="en-GB" sz="1200" b="1" dirty="0" smtClean="0">
                <a:solidFill>
                  <a:prstClr val="black"/>
                </a:solidFill>
              </a:rPr>
              <a:t>2025: 650</a:t>
            </a:r>
            <a:endParaRPr lang="en-GB" sz="1200" b="1" dirty="0">
              <a:solidFill>
                <a:prstClr val="black"/>
              </a:solidFill>
            </a:endParaRPr>
          </a:p>
        </p:txBody>
      </p:sp>
      <p:sp>
        <p:nvSpPr>
          <p:cNvPr id="66" name="Rectangle 65"/>
          <p:cNvSpPr/>
          <p:nvPr/>
        </p:nvSpPr>
        <p:spPr>
          <a:xfrm>
            <a:off x="6473421" y="3433377"/>
            <a:ext cx="841870" cy="24705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fontAlgn="auto">
              <a:spcBef>
                <a:spcPts val="0"/>
              </a:spcBef>
              <a:spcAft>
                <a:spcPts val="0"/>
              </a:spcAft>
            </a:pPr>
            <a:r>
              <a:rPr lang="en-GB" sz="1200" b="1" dirty="0" smtClean="0">
                <a:solidFill>
                  <a:prstClr val="black"/>
                </a:solidFill>
              </a:rPr>
              <a:t>2015: 1,700</a:t>
            </a:r>
          </a:p>
          <a:p>
            <a:pPr fontAlgn="auto">
              <a:spcBef>
                <a:spcPts val="0"/>
              </a:spcBef>
              <a:spcAft>
                <a:spcPts val="0"/>
              </a:spcAft>
            </a:pPr>
            <a:r>
              <a:rPr lang="en-GB" sz="1200" b="1" dirty="0" smtClean="0">
                <a:solidFill>
                  <a:prstClr val="black"/>
                </a:solidFill>
              </a:rPr>
              <a:t>2020: 1,800</a:t>
            </a:r>
          </a:p>
          <a:p>
            <a:pPr fontAlgn="auto">
              <a:spcBef>
                <a:spcPts val="0"/>
              </a:spcBef>
              <a:spcAft>
                <a:spcPts val="0"/>
              </a:spcAft>
            </a:pPr>
            <a:r>
              <a:rPr lang="en-GB" sz="1200" b="1" dirty="0" smtClean="0">
                <a:solidFill>
                  <a:prstClr val="black"/>
                </a:solidFill>
              </a:rPr>
              <a:t>2025: 2,000</a:t>
            </a:r>
            <a:endParaRPr lang="en-GB" sz="1200" b="1" dirty="0">
              <a:solidFill>
                <a:prstClr val="black"/>
              </a:solidFill>
            </a:endParaRPr>
          </a:p>
        </p:txBody>
      </p:sp>
      <p:sp>
        <p:nvSpPr>
          <p:cNvPr id="67" name="Rectangle 66"/>
          <p:cNvSpPr/>
          <p:nvPr/>
        </p:nvSpPr>
        <p:spPr>
          <a:xfrm>
            <a:off x="7308304" y="3432189"/>
            <a:ext cx="841870" cy="24705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GB" sz="1200" b="1" dirty="0" smtClean="0">
                <a:solidFill>
                  <a:prstClr val="black"/>
                </a:solidFill>
              </a:rPr>
              <a:t>2015: 400</a:t>
            </a:r>
          </a:p>
          <a:p>
            <a:pPr fontAlgn="auto">
              <a:spcBef>
                <a:spcPts val="0"/>
              </a:spcBef>
              <a:spcAft>
                <a:spcPts val="0"/>
              </a:spcAft>
            </a:pPr>
            <a:r>
              <a:rPr lang="en-GB" sz="1200" b="1" dirty="0" smtClean="0">
                <a:solidFill>
                  <a:prstClr val="black"/>
                </a:solidFill>
              </a:rPr>
              <a:t>2020: 400</a:t>
            </a:r>
          </a:p>
          <a:p>
            <a:pPr fontAlgn="auto">
              <a:spcBef>
                <a:spcPts val="0"/>
              </a:spcBef>
              <a:spcAft>
                <a:spcPts val="0"/>
              </a:spcAft>
            </a:pPr>
            <a:r>
              <a:rPr lang="en-GB" sz="1200" b="1" dirty="0" smtClean="0">
                <a:solidFill>
                  <a:prstClr val="black"/>
                </a:solidFill>
              </a:rPr>
              <a:t>2025: 500</a:t>
            </a:r>
            <a:endParaRPr lang="en-GB" sz="1200" b="1" dirty="0">
              <a:solidFill>
                <a:prstClr val="black"/>
              </a:solidFill>
            </a:endParaRPr>
          </a:p>
        </p:txBody>
      </p:sp>
      <p:sp>
        <p:nvSpPr>
          <p:cNvPr id="68" name="Rectangle 67"/>
          <p:cNvSpPr/>
          <p:nvPr/>
        </p:nvSpPr>
        <p:spPr>
          <a:xfrm>
            <a:off x="8124524" y="2063791"/>
            <a:ext cx="841870" cy="3841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200" b="1" dirty="0" smtClean="0">
                <a:solidFill>
                  <a:prstClr val="black"/>
                </a:solidFill>
              </a:rPr>
              <a:t>Unknown</a:t>
            </a:r>
            <a:endParaRPr lang="en-GB" sz="1200" b="1" dirty="0">
              <a:solidFill>
                <a:prstClr val="black"/>
              </a:solidFill>
            </a:endParaRPr>
          </a:p>
        </p:txBody>
      </p:sp>
      <p:cxnSp>
        <p:nvCxnSpPr>
          <p:cNvPr id="6" name="Straight Connector 5"/>
          <p:cNvCxnSpPr/>
          <p:nvPr/>
        </p:nvCxnSpPr>
        <p:spPr>
          <a:xfrm>
            <a:off x="2843808" y="1303989"/>
            <a:ext cx="0" cy="5149347"/>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638016" y="5909597"/>
            <a:ext cx="1178518"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9BBB59">
                    <a:lumMod val="75000"/>
                  </a:srgbClr>
                </a:solidFill>
                <a:latin typeface="Calibri"/>
              </a:rPr>
              <a:t>Healthy</a:t>
            </a:r>
          </a:p>
          <a:p>
            <a:pPr fontAlgn="auto">
              <a:spcBef>
                <a:spcPts val="0"/>
              </a:spcBef>
              <a:spcAft>
                <a:spcPts val="0"/>
              </a:spcAft>
            </a:pPr>
            <a:r>
              <a:rPr lang="en-GB" sz="2400" b="1" dirty="0" smtClean="0">
                <a:solidFill>
                  <a:srgbClr val="9BBB59">
                    <a:lumMod val="75000"/>
                  </a:srgbClr>
                </a:solidFill>
                <a:latin typeface="Calibri"/>
              </a:rPr>
              <a:t>82%</a:t>
            </a:r>
            <a:endParaRPr lang="en-GB" sz="2400" b="1" dirty="0">
              <a:solidFill>
                <a:srgbClr val="9BBB59">
                  <a:lumMod val="75000"/>
                </a:srgbClr>
              </a:solidFill>
              <a:latin typeface="Calibri"/>
            </a:endParaRPr>
          </a:p>
        </p:txBody>
      </p:sp>
      <p:sp>
        <p:nvSpPr>
          <p:cNvPr id="77" name="TextBox 76"/>
          <p:cNvSpPr txBox="1"/>
          <p:nvPr/>
        </p:nvSpPr>
        <p:spPr>
          <a:xfrm>
            <a:off x="2881043" y="5929866"/>
            <a:ext cx="1978832"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F79646"/>
                </a:solidFill>
                <a:latin typeface="Calibri"/>
              </a:rPr>
              <a:t>Unhealthy</a:t>
            </a:r>
          </a:p>
          <a:p>
            <a:pPr fontAlgn="auto">
              <a:spcBef>
                <a:spcPts val="0"/>
              </a:spcBef>
              <a:spcAft>
                <a:spcPts val="0"/>
              </a:spcAft>
            </a:pPr>
            <a:r>
              <a:rPr lang="en-GB" sz="2400" b="1" dirty="0" smtClean="0">
                <a:solidFill>
                  <a:srgbClr val="F79646"/>
                </a:solidFill>
                <a:latin typeface="Calibri"/>
              </a:rPr>
              <a:t>18%</a:t>
            </a:r>
            <a:endParaRPr lang="en-GB" sz="2400" b="1" dirty="0">
              <a:solidFill>
                <a:srgbClr val="F79646"/>
              </a:solidFill>
              <a:latin typeface="Calibri"/>
            </a:endParaRPr>
          </a:p>
        </p:txBody>
      </p:sp>
      <p:sp>
        <p:nvSpPr>
          <p:cNvPr id="64" name="Title 1"/>
          <p:cNvSpPr txBox="1">
            <a:spLocks/>
          </p:cNvSpPr>
          <p:nvPr/>
        </p:nvSpPr>
        <p:spPr>
          <a:xfrm>
            <a:off x="0" y="212557"/>
            <a:ext cx="91440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200" kern="1200">
                <a:solidFill>
                  <a:schemeClr val="tx1"/>
                </a:solidFill>
                <a:latin typeface="Arial" pitchFamily="34" charset="0"/>
                <a:ea typeface="+mj-ea"/>
                <a:cs typeface="Arial" pitchFamily="34" charset="0"/>
              </a:defRPr>
            </a:lvl1pPr>
          </a:lstStyle>
          <a:p>
            <a:pPr fontAlgn="auto">
              <a:spcAft>
                <a:spcPts val="0"/>
              </a:spcAft>
            </a:pPr>
            <a:r>
              <a:rPr lang="en-GB" sz="2200" b="1" dirty="0" smtClean="0">
                <a:solidFill>
                  <a:srgbClr val="1F497D">
                    <a:lumMod val="75000"/>
                  </a:srgbClr>
                </a:solidFill>
                <a:latin typeface="Calibri"/>
              </a:rPr>
              <a:t>Number in each group, LBHF 2015 - 2025</a:t>
            </a:r>
            <a:br>
              <a:rPr lang="en-GB" sz="2200" b="1" dirty="0" smtClean="0">
                <a:solidFill>
                  <a:srgbClr val="1F497D">
                    <a:lumMod val="75000"/>
                  </a:srgbClr>
                </a:solidFill>
                <a:latin typeface="Calibri"/>
              </a:rPr>
            </a:br>
            <a:endParaRPr lang="en-GB" sz="2200" b="1" dirty="0">
              <a:solidFill>
                <a:srgbClr val="1F497D">
                  <a:lumMod val="75000"/>
                </a:srgbClr>
              </a:solidFill>
              <a:latin typeface="Calibri"/>
            </a:endParaRPr>
          </a:p>
        </p:txBody>
      </p:sp>
    </p:spTree>
    <p:extLst>
      <p:ext uri="{BB962C8B-B14F-4D97-AF65-F5344CB8AC3E}">
        <p14:creationId xmlns:p14="http://schemas.microsoft.com/office/powerpoint/2010/main" val="3060914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03989"/>
            <a:ext cx="7865768" cy="460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829" y="3787336"/>
            <a:ext cx="648072"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Age</a:t>
            </a:r>
            <a:endParaRPr lang="en-GB" b="1" dirty="0">
              <a:solidFill>
                <a:prstClr val="black"/>
              </a:solidFill>
              <a:latin typeface="Calibri"/>
            </a:endParaRPr>
          </a:p>
        </p:txBody>
      </p:sp>
      <p:sp>
        <p:nvSpPr>
          <p:cNvPr id="10" name="TextBox 9"/>
          <p:cNvSpPr txBox="1"/>
          <p:nvPr/>
        </p:nvSpPr>
        <p:spPr>
          <a:xfrm>
            <a:off x="4644008" y="576424"/>
            <a:ext cx="2160240"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Health group</a:t>
            </a:r>
            <a:endParaRPr lang="en-GB" b="1" dirty="0">
              <a:solidFill>
                <a:prstClr val="black"/>
              </a:solidFill>
              <a:latin typeface="Calibri"/>
            </a:endParaRPr>
          </a:p>
        </p:txBody>
      </p:sp>
      <p:sp>
        <p:nvSpPr>
          <p:cNvPr id="8" name="Left Brace 7"/>
          <p:cNvSpPr/>
          <p:nvPr/>
        </p:nvSpPr>
        <p:spPr>
          <a:xfrm>
            <a:off x="527504" y="2063790"/>
            <a:ext cx="576063" cy="3816424"/>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sp>
        <p:nvSpPr>
          <p:cNvPr id="13" name="Left Brace 12"/>
          <p:cNvSpPr/>
          <p:nvPr/>
        </p:nvSpPr>
        <p:spPr>
          <a:xfrm rot="5400000">
            <a:off x="5148448" y="-2483974"/>
            <a:ext cx="418196" cy="72176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cxnSp>
        <p:nvCxnSpPr>
          <p:cNvPr id="18" name="Straight Connector 17"/>
          <p:cNvCxnSpPr/>
          <p:nvPr/>
        </p:nvCxnSpPr>
        <p:spPr>
          <a:xfrm>
            <a:off x="4472954" y="6298649"/>
            <a:ext cx="4322386" cy="0"/>
          </a:xfrm>
          <a:prstGeom prst="line">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748698" y="2063791"/>
            <a:ext cx="1095110" cy="686074"/>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£1,520</a:t>
            </a:r>
            <a:endParaRPr lang="en-GB" sz="1600" b="1" dirty="0">
              <a:solidFill>
                <a:prstClr val="black"/>
              </a:solidFill>
            </a:endParaRPr>
          </a:p>
        </p:txBody>
      </p:sp>
      <p:sp>
        <p:nvSpPr>
          <p:cNvPr id="19" name="Rectangle 18"/>
          <p:cNvSpPr/>
          <p:nvPr/>
        </p:nvSpPr>
        <p:spPr>
          <a:xfrm>
            <a:off x="1748698" y="2749865"/>
            <a:ext cx="1095110" cy="685640"/>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£860</a:t>
            </a:r>
            <a:endParaRPr lang="en-GB" sz="1600" b="1" dirty="0">
              <a:solidFill>
                <a:prstClr val="black"/>
              </a:solidFill>
            </a:endParaRPr>
          </a:p>
        </p:txBody>
      </p:sp>
      <p:sp>
        <p:nvSpPr>
          <p:cNvPr id="22" name="Rectangle 21"/>
          <p:cNvSpPr/>
          <p:nvPr/>
        </p:nvSpPr>
        <p:spPr>
          <a:xfrm>
            <a:off x="1748698" y="3435505"/>
            <a:ext cx="1095110" cy="14129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£735</a:t>
            </a:r>
            <a:endParaRPr lang="en-GB" sz="1600" b="1" dirty="0">
              <a:solidFill>
                <a:prstClr val="black"/>
              </a:solidFill>
            </a:endParaRPr>
          </a:p>
        </p:txBody>
      </p:sp>
      <p:sp>
        <p:nvSpPr>
          <p:cNvPr id="30" name="Rectangle 29"/>
          <p:cNvSpPr/>
          <p:nvPr/>
        </p:nvSpPr>
        <p:spPr>
          <a:xfrm>
            <a:off x="1748698" y="4848500"/>
            <a:ext cx="1095110" cy="1056095"/>
          </a:xfrm>
          <a:prstGeom prst="rect">
            <a:avLst/>
          </a:prstGeom>
          <a:solidFill>
            <a:srgbClr val="4F6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£2860</a:t>
            </a:r>
            <a:endParaRPr lang="en-GB" sz="1600" b="1" dirty="0">
              <a:solidFill>
                <a:prstClr val="black"/>
              </a:solidFill>
            </a:endParaRPr>
          </a:p>
        </p:txBody>
      </p:sp>
      <p:sp>
        <p:nvSpPr>
          <p:cNvPr id="45" name="Rectangle 44"/>
          <p:cNvSpPr/>
          <p:nvPr/>
        </p:nvSpPr>
        <p:spPr>
          <a:xfrm>
            <a:off x="2851044" y="2063791"/>
            <a:ext cx="1936980" cy="13717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auto">
              <a:spcBef>
                <a:spcPts val="0"/>
              </a:spcBef>
              <a:spcAft>
                <a:spcPts val="0"/>
              </a:spcAft>
            </a:pPr>
            <a:r>
              <a:rPr lang="en-GB" sz="1600" b="1" dirty="0" smtClean="0">
                <a:solidFill>
                  <a:prstClr val="black"/>
                </a:solidFill>
              </a:rPr>
              <a:t>£3,400</a:t>
            </a:r>
            <a:endParaRPr lang="en-GB" sz="1600" b="1" dirty="0">
              <a:solidFill>
                <a:prstClr val="black"/>
              </a:solidFill>
            </a:endParaRPr>
          </a:p>
        </p:txBody>
      </p:sp>
      <p:sp>
        <p:nvSpPr>
          <p:cNvPr id="48" name="Rectangle 47"/>
          <p:cNvSpPr/>
          <p:nvPr/>
        </p:nvSpPr>
        <p:spPr>
          <a:xfrm>
            <a:off x="2851044" y="3435504"/>
            <a:ext cx="1095110" cy="14129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£2,300</a:t>
            </a:r>
            <a:endParaRPr lang="en-GB" sz="1600" b="1" dirty="0">
              <a:solidFill>
                <a:prstClr val="black"/>
              </a:solidFill>
            </a:endParaRPr>
          </a:p>
        </p:txBody>
      </p:sp>
      <p:sp>
        <p:nvSpPr>
          <p:cNvPr id="51" name="Rectangle 50"/>
          <p:cNvSpPr/>
          <p:nvPr/>
        </p:nvSpPr>
        <p:spPr>
          <a:xfrm>
            <a:off x="2851044" y="4848499"/>
            <a:ext cx="1095110" cy="1056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£3,910</a:t>
            </a:r>
            <a:endParaRPr lang="en-GB" sz="1600" b="1" dirty="0">
              <a:solidFill>
                <a:prstClr val="black"/>
              </a:solidFill>
            </a:endParaRPr>
          </a:p>
        </p:txBody>
      </p:sp>
      <p:sp>
        <p:nvSpPr>
          <p:cNvPr id="54" name="Rectangle 53"/>
          <p:cNvSpPr/>
          <p:nvPr/>
        </p:nvSpPr>
        <p:spPr>
          <a:xfrm>
            <a:off x="3946154" y="3434019"/>
            <a:ext cx="841870" cy="24705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£11,800</a:t>
            </a:r>
            <a:endParaRPr lang="en-GB" sz="1600" b="1" dirty="0">
              <a:solidFill>
                <a:prstClr val="black"/>
              </a:solidFill>
            </a:endParaRPr>
          </a:p>
        </p:txBody>
      </p:sp>
      <p:sp>
        <p:nvSpPr>
          <p:cNvPr id="57" name="Rectangle 56"/>
          <p:cNvSpPr/>
          <p:nvPr/>
        </p:nvSpPr>
        <p:spPr>
          <a:xfrm>
            <a:off x="4788024" y="206379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£8,750</a:t>
            </a:r>
            <a:endParaRPr lang="en-GB" sz="1600" b="1" dirty="0">
              <a:solidFill>
                <a:prstClr val="black"/>
              </a:solidFill>
            </a:endParaRPr>
          </a:p>
        </p:txBody>
      </p:sp>
      <p:sp>
        <p:nvSpPr>
          <p:cNvPr id="58" name="Rectangle 57"/>
          <p:cNvSpPr/>
          <p:nvPr/>
        </p:nvSpPr>
        <p:spPr>
          <a:xfrm>
            <a:off x="4788024" y="276977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£8,080</a:t>
            </a:r>
            <a:endParaRPr lang="en-GB" sz="1600" b="1" dirty="0">
              <a:solidFill>
                <a:prstClr val="black"/>
              </a:solidFill>
            </a:endParaRPr>
          </a:p>
        </p:txBody>
      </p:sp>
      <p:sp>
        <p:nvSpPr>
          <p:cNvPr id="61" name="Rectangle 60"/>
          <p:cNvSpPr/>
          <p:nvPr/>
        </p:nvSpPr>
        <p:spPr>
          <a:xfrm>
            <a:off x="4788024" y="3433617"/>
            <a:ext cx="841870" cy="24705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£22,000</a:t>
            </a:r>
            <a:endParaRPr lang="en-GB" sz="1600" b="1" dirty="0">
              <a:solidFill>
                <a:prstClr val="black"/>
              </a:solidFill>
            </a:endParaRPr>
          </a:p>
        </p:txBody>
      </p:sp>
      <p:sp>
        <p:nvSpPr>
          <p:cNvPr id="65" name="Rectangle 64"/>
          <p:cNvSpPr/>
          <p:nvPr/>
        </p:nvSpPr>
        <p:spPr>
          <a:xfrm>
            <a:off x="5630193" y="3433616"/>
            <a:ext cx="841870" cy="24705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£57,300</a:t>
            </a:r>
            <a:endParaRPr lang="en-GB" sz="1600" b="1" dirty="0">
              <a:solidFill>
                <a:prstClr val="black"/>
              </a:solidFill>
            </a:endParaRPr>
          </a:p>
        </p:txBody>
      </p:sp>
      <p:sp>
        <p:nvSpPr>
          <p:cNvPr id="66" name="Rectangle 65"/>
          <p:cNvSpPr/>
          <p:nvPr/>
        </p:nvSpPr>
        <p:spPr>
          <a:xfrm>
            <a:off x="6473421" y="3433377"/>
            <a:ext cx="841870" cy="24705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£38,000</a:t>
            </a:r>
            <a:endParaRPr lang="en-GB" sz="1600" b="1" dirty="0">
              <a:solidFill>
                <a:prstClr val="black"/>
              </a:solidFill>
            </a:endParaRPr>
          </a:p>
        </p:txBody>
      </p:sp>
      <p:sp>
        <p:nvSpPr>
          <p:cNvPr id="67" name="Rectangle 66"/>
          <p:cNvSpPr/>
          <p:nvPr/>
        </p:nvSpPr>
        <p:spPr>
          <a:xfrm>
            <a:off x="7308304" y="3432189"/>
            <a:ext cx="841870" cy="24705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£19,300 </a:t>
            </a:r>
            <a:endParaRPr lang="en-GB" sz="1600" b="1" dirty="0">
              <a:solidFill>
                <a:prstClr val="black"/>
              </a:solidFill>
            </a:endParaRPr>
          </a:p>
        </p:txBody>
      </p:sp>
      <p:cxnSp>
        <p:nvCxnSpPr>
          <p:cNvPr id="6" name="Straight Connector 5"/>
          <p:cNvCxnSpPr/>
          <p:nvPr/>
        </p:nvCxnSpPr>
        <p:spPr>
          <a:xfrm>
            <a:off x="2843808" y="1303989"/>
            <a:ext cx="0" cy="5149347"/>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638016" y="5909597"/>
            <a:ext cx="1178518"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9BBB59">
                    <a:lumMod val="75000"/>
                  </a:srgbClr>
                </a:solidFill>
                <a:latin typeface="Calibri"/>
              </a:rPr>
              <a:t>Healthy</a:t>
            </a:r>
          </a:p>
          <a:p>
            <a:pPr fontAlgn="auto">
              <a:spcBef>
                <a:spcPts val="0"/>
              </a:spcBef>
              <a:spcAft>
                <a:spcPts val="0"/>
              </a:spcAft>
            </a:pPr>
            <a:r>
              <a:rPr lang="en-GB" sz="2400" b="1" dirty="0" smtClean="0">
                <a:solidFill>
                  <a:srgbClr val="9BBB59">
                    <a:lumMod val="75000"/>
                  </a:srgbClr>
                </a:solidFill>
                <a:latin typeface="Calibri"/>
              </a:rPr>
              <a:t>80%</a:t>
            </a:r>
            <a:endParaRPr lang="en-GB" sz="2400" b="1" dirty="0">
              <a:solidFill>
                <a:srgbClr val="9BBB59">
                  <a:lumMod val="75000"/>
                </a:srgbClr>
              </a:solidFill>
              <a:latin typeface="Calibri"/>
            </a:endParaRPr>
          </a:p>
        </p:txBody>
      </p:sp>
      <p:sp>
        <p:nvSpPr>
          <p:cNvPr id="77" name="TextBox 76"/>
          <p:cNvSpPr txBox="1"/>
          <p:nvPr/>
        </p:nvSpPr>
        <p:spPr>
          <a:xfrm>
            <a:off x="2881043" y="5929866"/>
            <a:ext cx="1978832"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F79646"/>
                </a:solidFill>
                <a:latin typeface="Calibri"/>
              </a:rPr>
              <a:t>Unhealthy</a:t>
            </a:r>
          </a:p>
          <a:p>
            <a:pPr fontAlgn="auto">
              <a:spcBef>
                <a:spcPts val="0"/>
              </a:spcBef>
              <a:spcAft>
                <a:spcPts val="0"/>
              </a:spcAft>
            </a:pPr>
            <a:r>
              <a:rPr lang="en-GB" sz="2400" b="1" dirty="0" smtClean="0">
                <a:solidFill>
                  <a:srgbClr val="F79646"/>
                </a:solidFill>
                <a:latin typeface="Calibri"/>
              </a:rPr>
              <a:t>20%</a:t>
            </a:r>
            <a:endParaRPr lang="en-GB" sz="2400" b="1" dirty="0">
              <a:solidFill>
                <a:srgbClr val="F79646"/>
              </a:solidFill>
              <a:latin typeface="Calibri"/>
            </a:endParaRPr>
          </a:p>
        </p:txBody>
      </p:sp>
      <p:sp>
        <p:nvSpPr>
          <p:cNvPr id="64" name="Rectangle 63"/>
          <p:cNvSpPr/>
          <p:nvPr/>
        </p:nvSpPr>
        <p:spPr>
          <a:xfrm>
            <a:off x="8124524" y="2063791"/>
            <a:ext cx="841870" cy="3841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200" b="1" dirty="0" smtClean="0">
                <a:solidFill>
                  <a:prstClr val="black"/>
                </a:solidFill>
              </a:rPr>
              <a:t>Unknown</a:t>
            </a:r>
            <a:endParaRPr lang="en-GB" sz="1200" b="1" dirty="0">
              <a:solidFill>
                <a:prstClr val="black"/>
              </a:solidFill>
            </a:endParaRPr>
          </a:p>
        </p:txBody>
      </p:sp>
      <p:sp>
        <p:nvSpPr>
          <p:cNvPr id="69" name="Title 1"/>
          <p:cNvSpPr txBox="1">
            <a:spLocks/>
          </p:cNvSpPr>
          <p:nvPr/>
        </p:nvSpPr>
        <p:spPr>
          <a:xfrm>
            <a:off x="-108520" y="212557"/>
            <a:ext cx="925252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200" kern="1200">
                <a:solidFill>
                  <a:schemeClr val="tx1"/>
                </a:solidFill>
                <a:latin typeface="Arial" pitchFamily="34" charset="0"/>
                <a:ea typeface="+mj-ea"/>
                <a:cs typeface="Arial" pitchFamily="34" charset="0"/>
              </a:defRPr>
            </a:lvl1pPr>
          </a:lstStyle>
          <a:p>
            <a:pPr fontAlgn="auto">
              <a:spcAft>
                <a:spcPts val="0"/>
              </a:spcAft>
            </a:pPr>
            <a:r>
              <a:rPr lang="en-GB" sz="1800" b="1" dirty="0" smtClean="0">
                <a:solidFill>
                  <a:srgbClr val="1F497D">
                    <a:lumMod val="75000"/>
                  </a:srgbClr>
                </a:solidFill>
                <a:latin typeface="Calibri"/>
              </a:rPr>
              <a:t>Average annual cost of health care services per person in each group, London 2012/13</a:t>
            </a:r>
            <a:br>
              <a:rPr lang="en-GB" sz="1800" b="1" dirty="0" smtClean="0">
                <a:solidFill>
                  <a:srgbClr val="1F497D">
                    <a:lumMod val="75000"/>
                  </a:srgbClr>
                </a:solidFill>
                <a:latin typeface="Calibri"/>
              </a:rPr>
            </a:br>
            <a:endParaRPr lang="en-GB" sz="1800" b="1" dirty="0">
              <a:solidFill>
                <a:srgbClr val="1F497D">
                  <a:lumMod val="75000"/>
                </a:srgbClr>
              </a:solidFill>
              <a:latin typeface="Calibri"/>
            </a:endParaRPr>
          </a:p>
        </p:txBody>
      </p:sp>
    </p:spTree>
    <p:extLst>
      <p:ext uri="{BB962C8B-B14F-4D97-AF65-F5344CB8AC3E}">
        <p14:creationId xmlns:p14="http://schemas.microsoft.com/office/powerpoint/2010/main" val="3477364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03989"/>
            <a:ext cx="7865768" cy="460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829" y="3787336"/>
            <a:ext cx="648072"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Age</a:t>
            </a:r>
            <a:endParaRPr lang="en-GB" b="1" dirty="0">
              <a:solidFill>
                <a:prstClr val="black"/>
              </a:solidFill>
              <a:latin typeface="Calibri"/>
            </a:endParaRPr>
          </a:p>
        </p:txBody>
      </p:sp>
      <p:sp>
        <p:nvSpPr>
          <p:cNvPr id="10" name="TextBox 9"/>
          <p:cNvSpPr txBox="1"/>
          <p:nvPr/>
        </p:nvSpPr>
        <p:spPr>
          <a:xfrm>
            <a:off x="4644008" y="576424"/>
            <a:ext cx="2160240"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Health group</a:t>
            </a:r>
            <a:endParaRPr lang="en-GB" b="1" dirty="0">
              <a:solidFill>
                <a:prstClr val="black"/>
              </a:solidFill>
              <a:latin typeface="Calibri"/>
            </a:endParaRPr>
          </a:p>
        </p:txBody>
      </p:sp>
      <p:sp>
        <p:nvSpPr>
          <p:cNvPr id="8" name="Left Brace 7"/>
          <p:cNvSpPr/>
          <p:nvPr/>
        </p:nvSpPr>
        <p:spPr>
          <a:xfrm>
            <a:off x="527504" y="2063790"/>
            <a:ext cx="576063" cy="3816424"/>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sp>
        <p:nvSpPr>
          <p:cNvPr id="13" name="Left Brace 12"/>
          <p:cNvSpPr/>
          <p:nvPr/>
        </p:nvSpPr>
        <p:spPr>
          <a:xfrm rot="5400000">
            <a:off x="5148448" y="-2483974"/>
            <a:ext cx="418196" cy="72176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cxnSp>
        <p:nvCxnSpPr>
          <p:cNvPr id="18" name="Straight Connector 17"/>
          <p:cNvCxnSpPr/>
          <p:nvPr/>
        </p:nvCxnSpPr>
        <p:spPr>
          <a:xfrm>
            <a:off x="4472954" y="6298649"/>
            <a:ext cx="4322386" cy="0"/>
          </a:xfrm>
          <a:prstGeom prst="line">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748698" y="2063791"/>
            <a:ext cx="1095110" cy="686074"/>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£39M</a:t>
            </a:r>
            <a:endParaRPr lang="en-GB" sz="1600" b="1" dirty="0">
              <a:solidFill>
                <a:prstClr val="black"/>
              </a:solidFill>
            </a:endParaRPr>
          </a:p>
        </p:txBody>
      </p:sp>
      <p:sp>
        <p:nvSpPr>
          <p:cNvPr id="19" name="Rectangle 18"/>
          <p:cNvSpPr/>
          <p:nvPr/>
        </p:nvSpPr>
        <p:spPr>
          <a:xfrm>
            <a:off x="1748698" y="2749865"/>
            <a:ext cx="1095110" cy="685640"/>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£6M</a:t>
            </a:r>
            <a:endParaRPr lang="en-GB" sz="1600" b="1" dirty="0">
              <a:solidFill>
                <a:prstClr val="black"/>
              </a:solidFill>
            </a:endParaRPr>
          </a:p>
        </p:txBody>
      </p:sp>
      <p:sp>
        <p:nvSpPr>
          <p:cNvPr id="22" name="Rectangle 21"/>
          <p:cNvSpPr/>
          <p:nvPr/>
        </p:nvSpPr>
        <p:spPr>
          <a:xfrm>
            <a:off x="1748698" y="3435505"/>
            <a:ext cx="1095110" cy="14129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£80M</a:t>
            </a:r>
            <a:endParaRPr lang="en-GB" sz="1600" b="1" dirty="0">
              <a:solidFill>
                <a:prstClr val="black"/>
              </a:solidFill>
            </a:endParaRPr>
          </a:p>
        </p:txBody>
      </p:sp>
      <p:sp>
        <p:nvSpPr>
          <p:cNvPr id="30" name="Rectangle 29"/>
          <p:cNvSpPr/>
          <p:nvPr/>
        </p:nvSpPr>
        <p:spPr>
          <a:xfrm>
            <a:off x="1748698" y="4848500"/>
            <a:ext cx="1095110" cy="1056095"/>
          </a:xfrm>
          <a:prstGeom prst="rect">
            <a:avLst/>
          </a:prstGeom>
          <a:solidFill>
            <a:srgbClr val="4F6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£18M</a:t>
            </a:r>
            <a:endParaRPr lang="en-GB" sz="1600" b="1" dirty="0">
              <a:solidFill>
                <a:prstClr val="black"/>
              </a:solidFill>
            </a:endParaRPr>
          </a:p>
        </p:txBody>
      </p:sp>
      <p:sp>
        <p:nvSpPr>
          <p:cNvPr id="45" name="Rectangle 44"/>
          <p:cNvSpPr/>
          <p:nvPr/>
        </p:nvSpPr>
        <p:spPr>
          <a:xfrm>
            <a:off x="2851044" y="2063791"/>
            <a:ext cx="1936980" cy="13717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auto">
              <a:spcBef>
                <a:spcPts val="0"/>
              </a:spcBef>
              <a:spcAft>
                <a:spcPts val="0"/>
              </a:spcAft>
            </a:pPr>
            <a:r>
              <a:rPr lang="en-GB" sz="1600" b="1" dirty="0" smtClean="0">
                <a:solidFill>
                  <a:prstClr val="black"/>
                </a:solidFill>
              </a:rPr>
              <a:t>£2M</a:t>
            </a:r>
            <a:endParaRPr lang="en-GB" sz="1600" b="1" dirty="0">
              <a:solidFill>
                <a:prstClr val="black"/>
              </a:solidFill>
            </a:endParaRPr>
          </a:p>
        </p:txBody>
      </p:sp>
      <p:sp>
        <p:nvSpPr>
          <p:cNvPr id="48" name="Rectangle 47"/>
          <p:cNvSpPr/>
          <p:nvPr/>
        </p:nvSpPr>
        <p:spPr>
          <a:xfrm>
            <a:off x="2851044" y="3435504"/>
            <a:ext cx="1095110" cy="14129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£41M</a:t>
            </a:r>
            <a:endParaRPr lang="en-GB" sz="1600" b="1" dirty="0">
              <a:solidFill>
                <a:prstClr val="black"/>
              </a:solidFill>
            </a:endParaRPr>
          </a:p>
        </p:txBody>
      </p:sp>
      <p:sp>
        <p:nvSpPr>
          <p:cNvPr id="51" name="Rectangle 50"/>
          <p:cNvSpPr/>
          <p:nvPr/>
        </p:nvSpPr>
        <p:spPr>
          <a:xfrm>
            <a:off x="2851044" y="4848499"/>
            <a:ext cx="1095110" cy="1056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£37M</a:t>
            </a:r>
            <a:endParaRPr lang="en-GB" sz="1600" b="1" dirty="0">
              <a:solidFill>
                <a:prstClr val="black"/>
              </a:solidFill>
            </a:endParaRPr>
          </a:p>
        </p:txBody>
      </p:sp>
      <p:sp>
        <p:nvSpPr>
          <p:cNvPr id="54" name="Rectangle 53"/>
          <p:cNvSpPr/>
          <p:nvPr/>
        </p:nvSpPr>
        <p:spPr>
          <a:xfrm>
            <a:off x="3946154" y="3434019"/>
            <a:ext cx="841870" cy="24705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£16M</a:t>
            </a:r>
            <a:endParaRPr lang="en-GB" sz="1600" b="1" dirty="0">
              <a:solidFill>
                <a:prstClr val="black"/>
              </a:solidFill>
            </a:endParaRPr>
          </a:p>
        </p:txBody>
      </p:sp>
      <p:sp>
        <p:nvSpPr>
          <p:cNvPr id="57" name="Rectangle 56"/>
          <p:cNvSpPr/>
          <p:nvPr/>
        </p:nvSpPr>
        <p:spPr>
          <a:xfrm>
            <a:off x="4788024" y="206379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£0M</a:t>
            </a:r>
            <a:endParaRPr lang="en-GB" sz="1600" b="1" dirty="0">
              <a:solidFill>
                <a:prstClr val="black"/>
              </a:solidFill>
            </a:endParaRPr>
          </a:p>
        </p:txBody>
      </p:sp>
      <p:sp>
        <p:nvSpPr>
          <p:cNvPr id="58" name="Rectangle 57"/>
          <p:cNvSpPr/>
          <p:nvPr/>
        </p:nvSpPr>
        <p:spPr>
          <a:xfrm>
            <a:off x="4788024" y="2769772"/>
            <a:ext cx="2520280" cy="685856"/>
          </a:xfrm>
          <a:prstGeom prst="rect">
            <a:avLst/>
          </a:prstGeom>
          <a:solidFill>
            <a:srgbClr val="F6F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600" b="1" dirty="0" smtClean="0">
                <a:solidFill>
                  <a:prstClr val="black"/>
                </a:solidFill>
              </a:rPr>
              <a:t>£0M</a:t>
            </a:r>
            <a:endParaRPr lang="en-GB" sz="1600" b="1" dirty="0">
              <a:solidFill>
                <a:prstClr val="black"/>
              </a:solidFill>
            </a:endParaRPr>
          </a:p>
        </p:txBody>
      </p:sp>
      <p:sp>
        <p:nvSpPr>
          <p:cNvPr id="61" name="Rectangle 60"/>
          <p:cNvSpPr/>
          <p:nvPr/>
        </p:nvSpPr>
        <p:spPr>
          <a:xfrm>
            <a:off x="4788024" y="3433617"/>
            <a:ext cx="841870" cy="24705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£27M</a:t>
            </a:r>
            <a:endParaRPr lang="en-GB" sz="1600" b="1" dirty="0">
              <a:solidFill>
                <a:prstClr val="black"/>
              </a:solidFill>
            </a:endParaRPr>
          </a:p>
        </p:txBody>
      </p:sp>
      <p:sp>
        <p:nvSpPr>
          <p:cNvPr id="65" name="Rectangle 64"/>
          <p:cNvSpPr/>
          <p:nvPr/>
        </p:nvSpPr>
        <p:spPr>
          <a:xfrm>
            <a:off x="5630193" y="3433616"/>
            <a:ext cx="841870" cy="24705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£30M</a:t>
            </a:r>
            <a:endParaRPr lang="en-GB" sz="1600" b="1" dirty="0">
              <a:solidFill>
                <a:prstClr val="black"/>
              </a:solidFill>
            </a:endParaRPr>
          </a:p>
        </p:txBody>
      </p:sp>
      <p:sp>
        <p:nvSpPr>
          <p:cNvPr id="66" name="Rectangle 65"/>
          <p:cNvSpPr/>
          <p:nvPr/>
        </p:nvSpPr>
        <p:spPr>
          <a:xfrm>
            <a:off x="6473421" y="3433377"/>
            <a:ext cx="841870" cy="24705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£64M</a:t>
            </a:r>
            <a:endParaRPr lang="en-GB" sz="1600" b="1" dirty="0">
              <a:solidFill>
                <a:prstClr val="black"/>
              </a:solidFill>
            </a:endParaRPr>
          </a:p>
        </p:txBody>
      </p:sp>
      <p:sp>
        <p:nvSpPr>
          <p:cNvPr id="67" name="Rectangle 66"/>
          <p:cNvSpPr/>
          <p:nvPr/>
        </p:nvSpPr>
        <p:spPr>
          <a:xfrm>
            <a:off x="7308304" y="3432189"/>
            <a:ext cx="841870" cy="24705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b"/>
          <a:lstStyle/>
          <a:p>
            <a:pPr algn="r" fontAlgn="auto">
              <a:spcBef>
                <a:spcPts val="0"/>
              </a:spcBef>
              <a:spcAft>
                <a:spcPts val="0"/>
              </a:spcAft>
            </a:pPr>
            <a:r>
              <a:rPr lang="en-GB" sz="1600" b="1" dirty="0" smtClean="0">
                <a:solidFill>
                  <a:prstClr val="black"/>
                </a:solidFill>
              </a:rPr>
              <a:t>£7M</a:t>
            </a:r>
            <a:endParaRPr lang="en-GB" sz="1600" b="1" dirty="0">
              <a:solidFill>
                <a:prstClr val="black"/>
              </a:solidFill>
            </a:endParaRPr>
          </a:p>
        </p:txBody>
      </p:sp>
      <p:cxnSp>
        <p:nvCxnSpPr>
          <p:cNvPr id="6" name="Straight Connector 5"/>
          <p:cNvCxnSpPr/>
          <p:nvPr/>
        </p:nvCxnSpPr>
        <p:spPr>
          <a:xfrm>
            <a:off x="2843808" y="1303989"/>
            <a:ext cx="0" cy="5149347"/>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638016" y="5909597"/>
            <a:ext cx="1178518"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9BBB59">
                    <a:lumMod val="75000"/>
                  </a:srgbClr>
                </a:solidFill>
                <a:latin typeface="Calibri"/>
              </a:rPr>
              <a:t>Healthy</a:t>
            </a:r>
          </a:p>
          <a:p>
            <a:pPr fontAlgn="auto">
              <a:spcBef>
                <a:spcPts val="0"/>
              </a:spcBef>
              <a:spcAft>
                <a:spcPts val="0"/>
              </a:spcAft>
            </a:pPr>
            <a:r>
              <a:rPr lang="en-GB" sz="2400" b="1" dirty="0" smtClean="0">
                <a:solidFill>
                  <a:srgbClr val="9BBB59">
                    <a:lumMod val="75000"/>
                  </a:srgbClr>
                </a:solidFill>
                <a:latin typeface="Calibri"/>
              </a:rPr>
              <a:t>82%</a:t>
            </a:r>
            <a:endParaRPr lang="en-GB" sz="2400" b="1" dirty="0">
              <a:solidFill>
                <a:srgbClr val="9BBB59">
                  <a:lumMod val="75000"/>
                </a:srgbClr>
              </a:solidFill>
              <a:latin typeface="Calibri"/>
            </a:endParaRPr>
          </a:p>
        </p:txBody>
      </p:sp>
      <p:sp>
        <p:nvSpPr>
          <p:cNvPr id="77" name="TextBox 76"/>
          <p:cNvSpPr txBox="1"/>
          <p:nvPr/>
        </p:nvSpPr>
        <p:spPr>
          <a:xfrm>
            <a:off x="2881043" y="5929866"/>
            <a:ext cx="1978832"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F79646"/>
                </a:solidFill>
                <a:latin typeface="Calibri"/>
              </a:rPr>
              <a:t>Unhealthy</a:t>
            </a:r>
          </a:p>
          <a:p>
            <a:pPr fontAlgn="auto">
              <a:spcBef>
                <a:spcPts val="0"/>
              </a:spcBef>
              <a:spcAft>
                <a:spcPts val="0"/>
              </a:spcAft>
            </a:pPr>
            <a:r>
              <a:rPr lang="en-GB" sz="2400" b="1" dirty="0" smtClean="0">
                <a:solidFill>
                  <a:srgbClr val="F79646"/>
                </a:solidFill>
                <a:latin typeface="Calibri"/>
              </a:rPr>
              <a:t>18%</a:t>
            </a:r>
            <a:endParaRPr lang="en-GB" sz="2400" b="1" dirty="0">
              <a:solidFill>
                <a:srgbClr val="F79646"/>
              </a:solidFill>
              <a:latin typeface="Calibri"/>
            </a:endParaRPr>
          </a:p>
        </p:txBody>
      </p:sp>
      <p:sp>
        <p:nvSpPr>
          <p:cNvPr id="64" name="Rectangle 63"/>
          <p:cNvSpPr/>
          <p:nvPr/>
        </p:nvSpPr>
        <p:spPr>
          <a:xfrm>
            <a:off x="8124524" y="2063791"/>
            <a:ext cx="841870" cy="3841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auto">
              <a:spcBef>
                <a:spcPts val="0"/>
              </a:spcBef>
              <a:spcAft>
                <a:spcPts val="0"/>
              </a:spcAft>
            </a:pPr>
            <a:r>
              <a:rPr lang="en-GB" sz="1200" b="1" dirty="0" smtClean="0">
                <a:solidFill>
                  <a:prstClr val="black"/>
                </a:solidFill>
              </a:rPr>
              <a:t>Unknown</a:t>
            </a:r>
            <a:endParaRPr lang="en-GB" sz="1200" b="1" dirty="0">
              <a:solidFill>
                <a:prstClr val="black"/>
              </a:solidFill>
            </a:endParaRPr>
          </a:p>
        </p:txBody>
      </p:sp>
      <p:sp>
        <p:nvSpPr>
          <p:cNvPr id="69" name="Title 1"/>
          <p:cNvSpPr txBox="1">
            <a:spLocks/>
          </p:cNvSpPr>
          <p:nvPr/>
        </p:nvSpPr>
        <p:spPr>
          <a:xfrm>
            <a:off x="-108520" y="212557"/>
            <a:ext cx="925252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200" kern="1200">
                <a:solidFill>
                  <a:schemeClr val="tx1"/>
                </a:solidFill>
                <a:latin typeface="Arial" pitchFamily="34" charset="0"/>
                <a:ea typeface="+mj-ea"/>
                <a:cs typeface="Arial" pitchFamily="34" charset="0"/>
              </a:defRPr>
            </a:lvl1pPr>
          </a:lstStyle>
          <a:p>
            <a:pPr fontAlgn="auto">
              <a:spcAft>
                <a:spcPts val="0"/>
              </a:spcAft>
            </a:pPr>
            <a:r>
              <a:rPr lang="en-GB" sz="1800" b="1" dirty="0" smtClean="0">
                <a:solidFill>
                  <a:srgbClr val="1F497D">
                    <a:lumMod val="75000"/>
                  </a:srgbClr>
                </a:solidFill>
                <a:latin typeface="Calibri"/>
              </a:rPr>
              <a:t>Total annual cost of health care services in each group in </a:t>
            </a:r>
            <a:r>
              <a:rPr lang="en-GB" sz="1800" b="1" dirty="0">
                <a:solidFill>
                  <a:srgbClr val="1F497D">
                    <a:lumMod val="75000"/>
                  </a:srgbClr>
                </a:solidFill>
                <a:latin typeface="Calibri"/>
              </a:rPr>
              <a:t>millions , </a:t>
            </a:r>
            <a:r>
              <a:rPr lang="en-GB" sz="1800" b="1" dirty="0" smtClean="0">
                <a:solidFill>
                  <a:srgbClr val="1F497D">
                    <a:lumMod val="75000"/>
                  </a:srgbClr>
                </a:solidFill>
                <a:latin typeface="Calibri"/>
              </a:rPr>
              <a:t>LBHF 2015</a:t>
            </a:r>
            <a:br>
              <a:rPr lang="en-GB" sz="1800" b="1" dirty="0" smtClean="0">
                <a:solidFill>
                  <a:srgbClr val="1F497D">
                    <a:lumMod val="75000"/>
                  </a:srgbClr>
                </a:solidFill>
                <a:latin typeface="Calibri"/>
              </a:rPr>
            </a:br>
            <a:endParaRPr lang="en-GB" sz="1800" b="1" dirty="0">
              <a:solidFill>
                <a:srgbClr val="1F497D">
                  <a:lumMod val="75000"/>
                </a:srgbClr>
              </a:solidFill>
              <a:latin typeface="Calibri"/>
            </a:endParaRPr>
          </a:p>
        </p:txBody>
      </p:sp>
    </p:spTree>
    <p:extLst>
      <p:ext uri="{BB962C8B-B14F-4D97-AF65-F5344CB8AC3E}">
        <p14:creationId xmlns:p14="http://schemas.microsoft.com/office/powerpoint/2010/main" val="633319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260648"/>
            <a:ext cx="8261350" cy="1039812"/>
          </a:xfrm>
        </p:spPr>
        <p:txBody>
          <a:bodyPr/>
          <a:lstStyle/>
          <a:p>
            <a:r>
              <a:rPr lang="en-US" dirty="0"/>
              <a:t>Changing Patterns of Need</a:t>
            </a:r>
            <a:endParaRPr lang="en-GB" dirty="0"/>
          </a:p>
        </p:txBody>
      </p:sp>
      <p:sp>
        <p:nvSpPr>
          <p:cNvPr id="5" name="Content Placeholder 4"/>
          <p:cNvSpPr>
            <a:spLocks noGrp="1"/>
          </p:cNvSpPr>
          <p:nvPr>
            <p:ph idx="1"/>
          </p:nvPr>
        </p:nvSpPr>
        <p:spPr>
          <a:xfrm>
            <a:off x="107504" y="1340768"/>
            <a:ext cx="8856984" cy="5256584"/>
          </a:xfrm>
        </p:spPr>
        <p:txBody>
          <a:bodyPr>
            <a:normAutofit fontScale="70000" lnSpcReduction="20000"/>
          </a:bodyPr>
          <a:lstStyle/>
          <a:p>
            <a:pPr marL="457200" lvl="1" indent="0">
              <a:buNone/>
            </a:pPr>
            <a:endParaRPr lang="en-GB" dirty="0"/>
          </a:p>
          <a:p>
            <a:pPr marL="457200" lvl="1" indent="0">
              <a:buNone/>
            </a:pPr>
            <a:r>
              <a:rPr lang="en-US" dirty="0" smtClean="0"/>
              <a:t>Child </a:t>
            </a:r>
            <a:r>
              <a:rPr lang="en-US" dirty="0"/>
              <a:t>obesity in Hammersmith and </a:t>
            </a:r>
            <a:r>
              <a:rPr lang="en-US" dirty="0" err="1"/>
              <a:t>Fulham</a:t>
            </a:r>
            <a:r>
              <a:rPr lang="en-US" dirty="0"/>
              <a:t> state primary schools has been consistently higher than nationally for Year 6 pupils (aged 10-11) over a period of time. These higher rates may in part be a result of physical inactivity and poor diet, which is also reflected in poorer than average levels of tooth decay locally. In 2010/11, 158 children in reception and 275 children in year 6 were found to be at risk of obesity (BMI 95th percentile) and 99 and 188 were classified as clinically obese (BMI 98th percentile). 10% of the borough’s primary school children live outside the </a:t>
            </a:r>
            <a:r>
              <a:rPr lang="en-US" dirty="0" smtClean="0"/>
              <a:t>borough.</a:t>
            </a:r>
            <a:endParaRPr lang="en-GB" dirty="0"/>
          </a:p>
          <a:p>
            <a:pPr marL="457200" lvl="1" indent="0">
              <a:buNone/>
            </a:pPr>
            <a:endParaRPr lang="en-GB" dirty="0"/>
          </a:p>
          <a:p>
            <a:pPr marL="457200" lvl="1" indent="0">
              <a:buNone/>
            </a:pPr>
            <a:r>
              <a:rPr lang="en-US" dirty="0" smtClean="0"/>
              <a:t>Alcohol-related </a:t>
            </a:r>
            <a:r>
              <a:rPr lang="en-US" dirty="0"/>
              <a:t>harm is an increasing public health issue and Hammersmith and </a:t>
            </a:r>
            <a:r>
              <a:rPr lang="en-US" dirty="0" err="1"/>
              <a:t>Fulham</a:t>
            </a:r>
            <a:r>
              <a:rPr lang="en-US" dirty="0"/>
              <a:t> is an ‘outlier’: it has more hospital admissions for alcohol-related and specific harm (e.g. liver disease) and alcohol-related crimes than the national average. Over the last decade, alcohol-related admissions have more than doubled, faster than nationally. ‘Hotspots’ for alcohol-related admissions include the White City and Shepherd’s Bush </a:t>
            </a:r>
            <a:r>
              <a:rPr lang="en-US" dirty="0" smtClean="0"/>
              <a:t>area.</a:t>
            </a:r>
            <a:endParaRPr lang="en-GB" dirty="0"/>
          </a:p>
          <a:p>
            <a:pPr marL="457200" lvl="1" indent="0">
              <a:buNone/>
            </a:pPr>
            <a:endParaRPr lang="en-GB" dirty="0"/>
          </a:p>
          <a:p>
            <a:pPr marL="457200" lvl="1" indent="0">
              <a:buNone/>
            </a:pPr>
            <a:r>
              <a:rPr lang="en-US" dirty="0" smtClean="0"/>
              <a:t>The </a:t>
            </a:r>
            <a:r>
              <a:rPr lang="en-US" dirty="0"/>
              <a:t>number of older people is expected to rise considerably over the next two decades. Although the rise experienced locally may not be as substantial as the rise nationally, it will nevertheless have a dramatic impact on demand for services.  At the same time, the number of those providing unpaid care in Hammersmith and </a:t>
            </a:r>
            <a:r>
              <a:rPr lang="en-US" dirty="0" err="1"/>
              <a:t>Fulham</a:t>
            </a:r>
            <a:r>
              <a:rPr lang="en-US" dirty="0"/>
              <a:t> was the 4th lowest in the country in </a:t>
            </a:r>
            <a:r>
              <a:rPr lang="en-US" dirty="0" smtClean="0"/>
              <a:t>2001.</a:t>
            </a:r>
            <a:endParaRPr lang="en-GB" dirty="0"/>
          </a:p>
          <a:p>
            <a:pPr marL="457200" lvl="1" indent="0">
              <a:buNone/>
            </a:pPr>
            <a:endParaRPr lang="en-GB" dirty="0"/>
          </a:p>
          <a:p>
            <a:pPr marL="457200" lvl="1" indent="0">
              <a:buNone/>
            </a:pPr>
            <a:r>
              <a:rPr lang="en-US" dirty="0" smtClean="0"/>
              <a:t>Illnesses </a:t>
            </a:r>
            <a:r>
              <a:rPr lang="en-US" dirty="0"/>
              <a:t>such as dementia, primarily prevalent among very old populations, will become increasingly commonplace. Currently, there are likely to be around 1,250 patients in Hammersmith and </a:t>
            </a:r>
            <a:r>
              <a:rPr lang="en-US" dirty="0" err="1"/>
              <a:t>Fulham</a:t>
            </a:r>
            <a:r>
              <a:rPr lang="en-US" dirty="0"/>
              <a:t> with dementia. By 2025, there are likely to be in the region of 1,500 patients. Earlier diagnosis of dementia is associated with delayed admission to nursing care. </a:t>
            </a:r>
            <a:endParaRPr lang="en-GB" dirty="0"/>
          </a:p>
          <a:p>
            <a:endParaRPr lang="en-GB" dirty="0"/>
          </a:p>
        </p:txBody>
      </p:sp>
    </p:spTree>
    <p:extLst>
      <p:ext uri="{BB962C8B-B14F-4D97-AF65-F5344CB8AC3E}">
        <p14:creationId xmlns:p14="http://schemas.microsoft.com/office/powerpoint/2010/main" val="3244052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Projections of prevalence of selected diseases in H&amp;F</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3045499639"/>
              </p:ext>
            </p:extLst>
          </p:nvPr>
        </p:nvGraphicFramePr>
        <p:xfrm>
          <a:off x="539552" y="2204864"/>
          <a:ext cx="8352928" cy="2099559"/>
        </p:xfrm>
        <a:graphic>
          <a:graphicData uri="http://schemas.openxmlformats.org/drawingml/2006/table">
            <a:tbl>
              <a:tblPr>
                <a:tableStyleId>{5C22544A-7EE6-4342-B048-85BDC9FD1C3A}</a:tableStyleId>
              </a:tblPr>
              <a:tblGrid>
                <a:gridCol w="677017"/>
                <a:gridCol w="1060361"/>
                <a:gridCol w="999082"/>
                <a:gridCol w="999082"/>
                <a:gridCol w="1498622"/>
                <a:gridCol w="1914906"/>
                <a:gridCol w="1203858"/>
              </a:tblGrid>
              <a:tr h="656972">
                <a:tc>
                  <a:txBody>
                    <a:bodyPr/>
                    <a:lstStyle/>
                    <a:p>
                      <a:pPr algn="l" fontAlgn="b"/>
                      <a:r>
                        <a:rPr lang="en-GB" sz="2000" b="1" u="none" strike="noStrike" dirty="0">
                          <a:effectLst/>
                        </a:rPr>
                        <a:t>Year</a:t>
                      </a:r>
                      <a:endParaRPr lang="en-GB" sz="2000" b="1" i="0" u="none" strike="noStrike" dirty="0">
                        <a:solidFill>
                          <a:srgbClr val="000000"/>
                        </a:solidFill>
                        <a:effectLst/>
                        <a:latin typeface="Cambria"/>
                      </a:endParaRPr>
                    </a:p>
                  </a:txBody>
                  <a:tcPr marL="9525" marR="9525" marT="9525" marB="0" anchor="b"/>
                </a:tc>
                <a:tc>
                  <a:txBody>
                    <a:bodyPr/>
                    <a:lstStyle/>
                    <a:p>
                      <a:pPr algn="ctr" fontAlgn="b"/>
                      <a:r>
                        <a:rPr lang="en-GB" sz="2000" b="1" u="none" strike="noStrike" dirty="0">
                          <a:effectLst/>
                        </a:rPr>
                        <a:t>CMD</a:t>
                      </a:r>
                      <a:endParaRPr lang="en-GB" sz="2000" b="1" i="0" u="none" strike="noStrike" dirty="0">
                        <a:solidFill>
                          <a:srgbClr val="000000"/>
                        </a:solidFill>
                        <a:effectLst/>
                        <a:latin typeface="Cambria"/>
                      </a:endParaRPr>
                    </a:p>
                  </a:txBody>
                  <a:tcPr marL="9525" marR="9525" marT="9525" marB="0" anchor="b"/>
                </a:tc>
                <a:tc>
                  <a:txBody>
                    <a:bodyPr/>
                    <a:lstStyle/>
                    <a:p>
                      <a:pPr algn="ctr" fontAlgn="b"/>
                      <a:r>
                        <a:rPr lang="en-GB" sz="2000" b="1" u="none" strike="noStrike" dirty="0">
                          <a:effectLst/>
                        </a:rPr>
                        <a:t>CVD</a:t>
                      </a:r>
                      <a:endParaRPr lang="en-GB" sz="2000" b="1" i="0" u="none" strike="noStrike" dirty="0">
                        <a:solidFill>
                          <a:srgbClr val="000000"/>
                        </a:solidFill>
                        <a:effectLst/>
                        <a:latin typeface="Cambria"/>
                      </a:endParaRPr>
                    </a:p>
                  </a:txBody>
                  <a:tcPr marL="9525" marR="9525" marT="9525" marB="0" anchor="b"/>
                </a:tc>
                <a:tc>
                  <a:txBody>
                    <a:bodyPr/>
                    <a:lstStyle/>
                    <a:p>
                      <a:pPr algn="ctr" fontAlgn="b"/>
                      <a:r>
                        <a:rPr lang="en-GB" sz="2000" b="1" u="none" strike="noStrike" dirty="0">
                          <a:effectLst/>
                        </a:rPr>
                        <a:t>COPD</a:t>
                      </a:r>
                      <a:endParaRPr lang="en-GB" sz="2000" b="1" i="0" u="none" strike="noStrike" dirty="0">
                        <a:solidFill>
                          <a:srgbClr val="000000"/>
                        </a:solidFill>
                        <a:effectLst/>
                        <a:latin typeface="Cambria"/>
                      </a:endParaRPr>
                    </a:p>
                  </a:txBody>
                  <a:tcPr marL="9525" marR="9525" marT="9525" marB="0" anchor="b"/>
                </a:tc>
                <a:tc>
                  <a:txBody>
                    <a:bodyPr/>
                    <a:lstStyle/>
                    <a:p>
                      <a:pPr algn="ctr" fontAlgn="b"/>
                      <a:r>
                        <a:rPr lang="en-GB" sz="2000" b="1" u="none" strike="noStrike" dirty="0">
                          <a:effectLst/>
                        </a:rPr>
                        <a:t>Dementia</a:t>
                      </a:r>
                      <a:endParaRPr lang="en-GB" sz="2000" b="1" i="0" u="none" strike="noStrike" dirty="0">
                        <a:solidFill>
                          <a:srgbClr val="000000"/>
                        </a:solidFill>
                        <a:effectLst/>
                        <a:latin typeface="Cambria"/>
                      </a:endParaRPr>
                    </a:p>
                  </a:txBody>
                  <a:tcPr marL="9525" marR="9525" marT="9525" marB="0" anchor="b"/>
                </a:tc>
                <a:tc>
                  <a:txBody>
                    <a:bodyPr/>
                    <a:lstStyle/>
                    <a:p>
                      <a:pPr algn="ctr" fontAlgn="b"/>
                      <a:r>
                        <a:rPr lang="en-GB" sz="2000" b="1" u="none" strike="noStrike" dirty="0">
                          <a:effectLst/>
                        </a:rPr>
                        <a:t>Hypertension</a:t>
                      </a:r>
                      <a:endParaRPr lang="en-GB" sz="2000" b="1" i="0" u="none" strike="noStrike" dirty="0">
                        <a:solidFill>
                          <a:srgbClr val="000000"/>
                        </a:solidFill>
                        <a:effectLst/>
                        <a:latin typeface="Cambria"/>
                      </a:endParaRPr>
                    </a:p>
                  </a:txBody>
                  <a:tcPr marL="9525" marR="9525" marT="9525" marB="0" anchor="b"/>
                </a:tc>
                <a:tc>
                  <a:txBody>
                    <a:bodyPr/>
                    <a:lstStyle/>
                    <a:p>
                      <a:pPr algn="ctr" fontAlgn="b"/>
                      <a:r>
                        <a:rPr lang="en-GB" sz="2000" b="1" u="none" strike="noStrike" dirty="0">
                          <a:effectLst/>
                        </a:rPr>
                        <a:t>Cancer</a:t>
                      </a:r>
                      <a:endParaRPr lang="en-GB" sz="2000" b="1" i="0" u="none" strike="noStrike" dirty="0">
                        <a:solidFill>
                          <a:srgbClr val="000000"/>
                        </a:solidFill>
                        <a:effectLst/>
                        <a:latin typeface="Cambria"/>
                      </a:endParaRPr>
                    </a:p>
                  </a:txBody>
                  <a:tcPr marL="9525" marR="9525" marT="9525" marB="0" anchor="b"/>
                </a:tc>
              </a:tr>
              <a:tr h="423148">
                <a:tc>
                  <a:txBody>
                    <a:bodyPr/>
                    <a:lstStyle/>
                    <a:p>
                      <a:pPr algn="r" fontAlgn="b"/>
                      <a:r>
                        <a:rPr lang="en-GB" sz="2000" b="1" u="none" strike="noStrike" dirty="0">
                          <a:effectLst/>
                        </a:rPr>
                        <a:t>2015</a:t>
                      </a:r>
                      <a:endParaRPr lang="en-GB" sz="2000" b="1"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25,464</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13,259</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5,807</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1,249</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a:effectLst/>
                        </a:rPr>
                        <a:t>36,841</a:t>
                      </a:r>
                      <a:endParaRPr lang="en-GB" sz="2000" b="0" i="0" u="none" strike="noStrike">
                        <a:solidFill>
                          <a:srgbClr val="000000"/>
                        </a:solidFill>
                        <a:effectLst/>
                        <a:latin typeface="Cambria"/>
                      </a:endParaRPr>
                    </a:p>
                  </a:txBody>
                  <a:tcPr marL="9525" marR="9525" marT="9525" marB="0" anchor="b"/>
                </a:tc>
                <a:tc>
                  <a:txBody>
                    <a:bodyPr/>
                    <a:lstStyle/>
                    <a:p>
                      <a:pPr algn="ctr" fontAlgn="b"/>
                      <a:r>
                        <a:rPr lang="en-GB" sz="2000" u="none" strike="noStrike" dirty="0">
                          <a:effectLst/>
                        </a:rPr>
                        <a:t>4,659</a:t>
                      </a:r>
                      <a:endParaRPr lang="en-GB" sz="2000" b="0" i="0" u="none" strike="noStrike" dirty="0">
                        <a:solidFill>
                          <a:srgbClr val="000000"/>
                        </a:solidFill>
                        <a:effectLst/>
                        <a:latin typeface="Cambria"/>
                      </a:endParaRPr>
                    </a:p>
                  </a:txBody>
                  <a:tcPr marL="9525" marR="9525" marT="9525" marB="0" anchor="b"/>
                </a:tc>
              </a:tr>
              <a:tr h="339813">
                <a:tc>
                  <a:txBody>
                    <a:bodyPr/>
                    <a:lstStyle/>
                    <a:p>
                      <a:pPr algn="r" fontAlgn="b"/>
                      <a:r>
                        <a:rPr lang="en-GB" sz="2000" b="1" u="none" strike="noStrike" dirty="0">
                          <a:effectLst/>
                        </a:rPr>
                        <a:t>2020</a:t>
                      </a:r>
                      <a:endParaRPr lang="en-GB" sz="2000" b="1"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25,576</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13,900</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a:effectLst/>
                        </a:rPr>
                        <a:t>6,088</a:t>
                      </a:r>
                      <a:endParaRPr lang="en-GB" sz="2000" b="0" i="0" u="none" strike="noStrike">
                        <a:solidFill>
                          <a:srgbClr val="000000"/>
                        </a:solidFill>
                        <a:effectLst/>
                        <a:latin typeface="Cambria"/>
                      </a:endParaRPr>
                    </a:p>
                  </a:txBody>
                  <a:tcPr marL="9525" marR="9525" marT="9525" marB="0" anchor="b"/>
                </a:tc>
                <a:tc>
                  <a:txBody>
                    <a:bodyPr/>
                    <a:lstStyle/>
                    <a:p>
                      <a:pPr algn="ctr" fontAlgn="b"/>
                      <a:r>
                        <a:rPr lang="en-GB" sz="2000" u="none" strike="noStrike" dirty="0">
                          <a:effectLst/>
                        </a:rPr>
                        <a:t>1,386</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a:effectLst/>
                        </a:rPr>
                        <a:t>38,665</a:t>
                      </a:r>
                      <a:endParaRPr lang="en-GB" sz="2000" b="0" i="0" u="none" strike="noStrike">
                        <a:solidFill>
                          <a:srgbClr val="000000"/>
                        </a:solidFill>
                        <a:effectLst/>
                        <a:latin typeface="Cambria"/>
                      </a:endParaRPr>
                    </a:p>
                  </a:txBody>
                  <a:tcPr marL="9525" marR="9525" marT="9525" marB="0" anchor="b"/>
                </a:tc>
                <a:tc>
                  <a:txBody>
                    <a:bodyPr/>
                    <a:lstStyle/>
                    <a:p>
                      <a:pPr algn="ctr" fontAlgn="b"/>
                      <a:r>
                        <a:rPr lang="en-GB" sz="2000" u="none" strike="noStrike" dirty="0">
                          <a:effectLst/>
                        </a:rPr>
                        <a:t>5,392</a:t>
                      </a:r>
                      <a:endParaRPr lang="en-GB" sz="2000" b="0" i="0" u="none" strike="noStrike" dirty="0">
                        <a:solidFill>
                          <a:srgbClr val="000000"/>
                        </a:solidFill>
                        <a:effectLst/>
                        <a:latin typeface="Cambria"/>
                      </a:endParaRPr>
                    </a:p>
                  </a:txBody>
                  <a:tcPr marL="9525" marR="9525" marT="9525" marB="0" anchor="b"/>
                </a:tc>
              </a:tr>
              <a:tr h="339813">
                <a:tc>
                  <a:txBody>
                    <a:bodyPr/>
                    <a:lstStyle/>
                    <a:p>
                      <a:pPr algn="r" fontAlgn="b"/>
                      <a:r>
                        <a:rPr lang="en-GB" sz="2000" b="1" u="none" strike="noStrike">
                          <a:effectLst/>
                        </a:rPr>
                        <a:t>2025</a:t>
                      </a:r>
                      <a:endParaRPr lang="en-GB" sz="2000" b="1" i="0" u="none" strike="noStrike">
                        <a:solidFill>
                          <a:srgbClr val="000000"/>
                        </a:solidFill>
                        <a:effectLst/>
                        <a:latin typeface="Cambria"/>
                      </a:endParaRPr>
                    </a:p>
                  </a:txBody>
                  <a:tcPr marL="9525" marR="9525" marT="9525" marB="0" anchor="b"/>
                </a:tc>
                <a:tc>
                  <a:txBody>
                    <a:bodyPr/>
                    <a:lstStyle/>
                    <a:p>
                      <a:pPr algn="ctr" fontAlgn="b"/>
                      <a:r>
                        <a:rPr lang="en-GB" sz="2000" u="none" strike="noStrike" dirty="0">
                          <a:effectLst/>
                        </a:rPr>
                        <a:t>25,847</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14,733</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6,409</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1,579</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40,661</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a:effectLst/>
                        </a:rPr>
                        <a:t>6,316</a:t>
                      </a:r>
                      <a:endParaRPr lang="en-GB" sz="2000" b="0" i="0" u="none" strike="noStrike">
                        <a:solidFill>
                          <a:srgbClr val="000000"/>
                        </a:solidFill>
                        <a:effectLst/>
                        <a:latin typeface="Cambria"/>
                      </a:endParaRPr>
                    </a:p>
                  </a:txBody>
                  <a:tcPr marL="9525" marR="9525" marT="9525" marB="0" anchor="b"/>
                </a:tc>
              </a:tr>
              <a:tr h="339813">
                <a:tc>
                  <a:txBody>
                    <a:bodyPr/>
                    <a:lstStyle/>
                    <a:p>
                      <a:pPr algn="r" fontAlgn="b"/>
                      <a:r>
                        <a:rPr lang="en-GB" sz="2000" b="1" u="none" strike="noStrike" dirty="0">
                          <a:effectLst/>
                        </a:rPr>
                        <a:t>2030</a:t>
                      </a:r>
                      <a:endParaRPr lang="en-GB" sz="2000" b="1"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26,310</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a:effectLst/>
                        </a:rPr>
                        <a:t>15,744</a:t>
                      </a:r>
                      <a:endParaRPr lang="en-GB" sz="2000" b="0" i="0" u="none" strike="noStrike">
                        <a:solidFill>
                          <a:srgbClr val="000000"/>
                        </a:solidFill>
                        <a:effectLst/>
                        <a:latin typeface="Cambria"/>
                      </a:endParaRPr>
                    </a:p>
                  </a:txBody>
                  <a:tcPr marL="9525" marR="9525" marT="9525" marB="0" anchor="b"/>
                </a:tc>
                <a:tc>
                  <a:txBody>
                    <a:bodyPr/>
                    <a:lstStyle/>
                    <a:p>
                      <a:pPr algn="ctr" fontAlgn="b"/>
                      <a:r>
                        <a:rPr lang="en-GB" sz="2000" u="none" strike="noStrike" dirty="0">
                          <a:effectLst/>
                        </a:rPr>
                        <a:t>6,803</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1,817</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43,024</a:t>
                      </a:r>
                      <a:endParaRPr lang="en-GB" sz="2000" b="0" i="0" u="none" strike="noStrike" dirty="0">
                        <a:solidFill>
                          <a:srgbClr val="000000"/>
                        </a:solidFill>
                        <a:effectLst/>
                        <a:latin typeface="Cambria"/>
                      </a:endParaRPr>
                    </a:p>
                  </a:txBody>
                  <a:tcPr marL="9525" marR="9525" marT="9525" marB="0" anchor="b"/>
                </a:tc>
                <a:tc>
                  <a:txBody>
                    <a:bodyPr/>
                    <a:lstStyle/>
                    <a:p>
                      <a:pPr algn="ctr" fontAlgn="b"/>
                      <a:r>
                        <a:rPr lang="en-GB" sz="2000" u="none" strike="noStrike" dirty="0">
                          <a:effectLst/>
                        </a:rPr>
                        <a:t>7,446</a:t>
                      </a:r>
                      <a:endParaRPr lang="en-GB" sz="2000" b="0" i="0" u="none" strike="noStrike" dirty="0">
                        <a:solidFill>
                          <a:srgbClr val="000000"/>
                        </a:solidFill>
                        <a:effectLst/>
                        <a:latin typeface="Cambria"/>
                      </a:endParaRPr>
                    </a:p>
                  </a:txBody>
                  <a:tcPr marL="9525" marR="9525" marT="9525" marB="0" anchor="b"/>
                </a:tc>
              </a:tr>
            </a:tbl>
          </a:graphicData>
        </a:graphic>
      </p:graphicFrame>
      <p:sp>
        <p:nvSpPr>
          <p:cNvPr id="5" name="Rectangle 4"/>
          <p:cNvSpPr/>
          <p:nvPr/>
        </p:nvSpPr>
        <p:spPr>
          <a:xfrm>
            <a:off x="611560" y="5157192"/>
            <a:ext cx="698477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CMD= Common Mental Disorders</a:t>
            </a:r>
          </a:p>
          <a:p>
            <a:pPr algn="ctr"/>
            <a:r>
              <a:rPr lang="en-GB" dirty="0" smtClean="0"/>
              <a:t>CVD= Cardiovascular Diseases</a:t>
            </a:r>
          </a:p>
          <a:p>
            <a:pPr algn="ctr"/>
            <a:r>
              <a:rPr lang="en-GB" dirty="0" smtClean="0"/>
              <a:t>COPD= Chronic Obstructive Pulmonary Disorder</a:t>
            </a:r>
            <a:endParaRPr lang="en-GB" dirty="0"/>
          </a:p>
        </p:txBody>
      </p:sp>
    </p:spTree>
    <p:extLst>
      <p:ext uri="{BB962C8B-B14F-4D97-AF65-F5344CB8AC3E}">
        <p14:creationId xmlns:p14="http://schemas.microsoft.com/office/powerpoint/2010/main" val="235733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mj-lt"/>
              </a:rPr>
              <a:t>Life Expectancy</a:t>
            </a:r>
            <a:endParaRPr lang="en-GB" sz="3600" dirty="0">
              <a:latin typeface="+mj-l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54264"/>
            <a:ext cx="8229600" cy="3617843"/>
          </a:xfrm>
        </p:spPr>
      </p:pic>
      <p:sp>
        <p:nvSpPr>
          <p:cNvPr id="3" name="TextBox 2"/>
          <p:cNvSpPr txBox="1"/>
          <p:nvPr/>
        </p:nvSpPr>
        <p:spPr>
          <a:xfrm>
            <a:off x="4283968" y="6258861"/>
            <a:ext cx="4352474" cy="369332"/>
          </a:xfrm>
          <a:prstGeom prst="rect">
            <a:avLst/>
          </a:prstGeom>
          <a:noFill/>
        </p:spPr>
        <p:txBody>
          <a:bodyPr wrap="none" rtlCol="0">
            <a:spAutoFit/>
          </a:bodyPr>
          <a:lstStyle/>
          <a:p>
            <a:r>
              <a:rPr lang="en-GB" dirty="0" smtClean="0"/>
              <a:t>Source: PHE Public Health Profiles 2015</a:t>
            </a:r>
            <a:endParaRPr lang="en-GB" dirty="0"/>
          </a:p>
        </p:txBody>
      </p:sp>
    </p:spTree>
    <p:extLst>
      <p:ext uri="{BB962C8B-B14F-4D97-AF65-F5344CB8AC3E}">
        <p14:creationId xmlns:p14="http://schemas.microsoft.com/office/powerpoint/2010/main" val="110385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461963"/>
            <a:ext cx="8261350" cy="1039812"/>
          </a:xfrm>
        </p:spPr>
        <p:txBody>
          <a:bodyPr/>
          <a:lstStyle/>
          <a:p>
            <a:pPr eaLnBrk="1" fontAlgn="auto" hangingPunct="1">
              <a:spcAft>
                <a:spcPts val="0"/>
              </a:spcAft>
              <a:defRPr/>
            </a:pPr>
            <a:r>
              <a:rPr lang="en-GB" dirty="0" smtClean="0">
                <a:solidFill>
                  <a:schemeClr val="accent1">
                    <a:lumMod val="75000"/>
                  </a:schemeClr>
                </a:solidFill>
              </a:rPr>
              <a:t> </a:t>
            </a:r>
            <a:endParaRPr lang="en-GB" dirty="0">
              <a:solidFill>
                <a:schemeClr val="accent1">
                  <a:lumMod val="75000"/>
                </a:schemeClr>
              </a:solidFill>
            </a:endParaRPr>
          </a:p>
        </p:txBody>
      </p:sp>
      <p:sp>
        <p:nvSpPr>
          <p:cNvPr id="11" name="Rectangle 2"/>
          <p:cNvSpPr>
            <a:spLocks noChangeArrowheads="1"/>
          </p:cNvSpPr>
          <p:nvPr/>
        </p:nvSpPr>
        <p:spPr bwMode="auto">
          <a:xfrm>
            <a:off x="1908183" y="5991225"/>
            <a:ext cx="6931025" cy="700088"/>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GB"/>
          </a:p>
        </p:txBody>
      </p:sp>
      <p:sp>
        <p:nvSpPr>
          <p:cNvPr id="9220" name="TextBox 13"/>
          <p:cNvSpPr txBox="1">
            <a:spLocks noChangeArrowheads="1"/>
          </p:cNvSpPr>
          <p:nvPr/>
        </p:nvSpPr>
        <p:spPr bwMode="auto">
          <a:xfrm>
            <a:off x="2255839" y="6092867"/>
            <a:ext cx="6769100" cy="523875"/>
          </a:xfrm>
          <a:prstGeom prst="rect">
            <a:avLst/>
          </a:prstGeom>
          <a:noFill/>
          <a:ln w="9525">
            <a:noFill/>
            <a:miter lim="800000"/>
            <a:headEnd/>
            <a:tailEnd/>
          </a:ln>
        </p:spPr>
        <p:txBody>
          <a:bodyPr>
            <a:spAutoFit/>
          </a:bodyPr>
          <a:lstStyle/>
          <a:p>
            <a:r>
              <a:rPr lang="en-GB" sz="1400" dirty="0">
                <a:latin typeface="Century Gothic" pitchFamily="34" charset="0"/>
              </a:rPr>
              <a:t>The area has a </a:t>
            </a:r>
            <a:r>
              <a:rPr lang="en-GB" sz="1400" dirty="0" smtClean="0">
                <a:latin typeface="Century Gothic" pitchFamily="34" charset="0"/>
              </a:rPr>
              <a:t>very high </a:t>
            </a:r>
            <a:r>
              <a:rPr lang="en-GB" sz="1400" dirty="0">
                <a:latin typeface="Century Gothic" pitchFamily="34" charset="0"/>
              </a:rPr>
              <a:t>working age population compared to London). – Data collected universally across all sources.</a:t>
            </a:r>
          </a:p>
        </p:txBody>
      </p:sp>
      <p:sp>
        <p:nvSpPr>
          <p:cNvPr id="13" name="Title 1"/>
          <p:cNvSpPr txBox="1">
            <a:spLocks/>
          </p:cNvSpPr>
          <p:nvPr/>
        </p:nvSpPr>
        <p:spPr>
          <a:xfrm>
            <a:off x="577850" y="560388"/>
            <a:ext cx="8261350" cy="1039812"/>
          </a:xfrm>
          <a:prstGeom prst="rect">
            <a:avLst/>
          </a:prstGeom>
        </p:spPr>
        <p:txBody>
          <a:bodyPr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fontAlgn="auto">
              <a:spcAft>
                <a:spcPts val="0"/>
              </a:spcAft>
              <a:defRPr/>
            </a:pPr>
            <a:r>
              <a:rPr lang="en-GB" sz="4800" dirty="0" smtClean="0">
                <a:cs typeface="Aharoni" pitchFamily="2" charset="-79"/>
              </a:rPr>
              <a:t>AGE</a:t>
            </a:r>
            <a:endParaRPr lang="en-GB" sz="4800" dirty="0">
              <a:cs typeface="Aharoni" pitchFamily="2" charset="-79"/>
            </a:endParaRPr>
          </a:p>
        </p:txBody>
      </p:sp>
      <p:grpSp>
        <p:nvGrpSpPr>
          <p:cNvPr id="9222" name="Group 13"/>
          <p:cNvGrpSpPr>
            <a:grpSpLocks noGrp="1"/>
          </p:cNvGrpSpPr>
          <p:nvPr/>
        </p:nvGrpSpPr>
        <p:grpSpPr bwMode="auto">
          <a:xfrm>
            <a:off x="323851" y="1501777"/>
            <a:ext cx="1511300" cy="5256213"/>
            <a:chOff x="216024" y="1412776"/>
            <a:chExt cx="1331640" cy="4968552"/>
          </a:xfrm>
        </p:grpSpPr>
        <p:sp>
          <p:nvSpPr>
            <p:cNvPr id="15" name="Rectangle 14"/>
            <p:cNvSpPr/>
            <p:nvPr/>
          </p:nvSpPr>
          <p:spPr>
            <a:xfrm>
              <a:off x="216024" y="1412776"/>
              <a:ext cx="1331640" cy="49685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p>
          </p:txBody>
        </p:sp>
        <p:pic>
          <p:nvPicPr>
            <p:cNvPr id="9235" name="Picture 15" descr="http://t0.gstatic.com/images?q=tbn:ANd9GcSKhJlGXfig2GkzSL44lZy6pbgW_3xH_eghskcZ6_wYIRIkcc5t"/>
            <p:cNvPicPr>
              <a:picLocks noChangeAspect="1" noChangeArrowheads="1"/>
            </p:cNvPicPr>
            <p:nvPr/>
          </p:nvPicPr>
          <p:blipFill>
            <a:blip r:embed="rId2" cstate="print"/>
            <a:srcRect b="12000"/>
            <a:stretch>
              <a:fillRect/>
            </a:stretch>
          </p:blipFill>
          <p:spPr bwMode="auto">
            <a:xfrm>
              <a:off x="323528" y="4797152"/>
              <a:ext cx="1080707" cy="1434328"/>
            </a:xfrm>
            <a:prstGeom prst="rect">
              <a:avLst/>
            </a:prstGeom>
            <a:noFill/>
            <a:ln w="9525">
              <a:noFill/>
              <a:miter lim="800000"/>
              <a:headEnd/>
              <a:tailEnd/>
            </a:ln>
          </p:spPr>
        </p:pic>
        <p:pic>
          <p:nvPicPr>
            <p:cNvPr id="9236" name="Picture 16" descr="http://t0.gstatic.com/images?q=tbn:ANd9GcR4FPt98JyqKpDIJzZ_yYvLgJ4ZX3DpjH9rd2OFczUlHX2TCAtH"/>
            <p:cNvPicPr>
              <a:picLocks noChangeAspect="1" noChangeArrowheads="1"/>
            </p:cNvPicPr>
            <p:nvPr/>
          </p:nvPicPr>
          <p:blipFill>
            <a:blip r:embed="rId3" cstate="print"/>
            <a:srcRect l="59085" b="17378"/>
            <a:stretch>
              <a:fillRect/>
            </a:stretch>
          </p:blipFill>
          <p:spPr bwMode="auto">
            <a:xfrm>
              <a:off x="323527" y="3140967"/>
              <a:ext cx="1093151" cy="1468966"/>
            </a:xfrm>
            <a:prstGeom prst="rect">
              <a:avLst/>
            </a:prstGeom>
            <a:noFill/>
            <a:ln w="9525">
              <a:noFill/>
              <a:miter lim="800000"/>
              <a:headEnd/>
              <a:tailEnd/>
            </a:ln>
          </p:spPr>
        </p:pic>
        <p:pic>
          <p:nvPicPr>
            <p:cNvPr id="9237" name="Picture 17" descr="http://www.nhs.uk/Planners/vaccinations/PublishingImages/HUB%20PAGES/200159148-001_children_164x123.jpg"/>
            <p:cNvPicPr>
              <a:picLocks noChangeAspect="1" noChangeArrowheads="1"/>
            </p:cNvPicPr>
            <p:nvPr/>
          </p:nvPicPr>
          <p:blipFill>
            <a:blip r:embed="rId4" cstate="print"/>
            <a:srcRect t="9834" r="52060" b="6577"/>
            <a:stretch>
              <a:fillRect/>
            </a:stretch>
          </p:blipFill>
          <p:spPr bwMode="auto">
            <a:xfrm>
              <a:off x="323528" y="1556792"/>
              <a:ext cx="1101299" cy="1440160"/>
            </a:xfrm>
            <a:prstGeom prst="rect">
              <a:avLst/>
            </a:prstGeom>
            <a:noFill/>
            <a:ln w="9525">
              <a:noFill/>
              <a:miter lim="800000"/>
              <a:headEnd/>
              <a:tailEnd/>
            </a:ln>
          </p:spPr>
        </p:pic>
      </p:grpSp>
      <p:pic>
        <p:nvPicPr>
          <p:cNvPr id="9225" name="Picture 4" descr="Baby Feet - Blue Clip Art"/>
          <p:cNvPicPr>
            <a:picLocks noChangeAspect="1" noChangeArrowheads="1"/>
          </p:cNvPicPr>
          <p:nvPr/>
        </p:nvPicPr>
        <p:blipFill>
          <a:blip r:embed="rId5" cstate="print"/>
          <a:srcRect/>
          <a:stretch>
            <a:fillRect/>
          </a:stretch>
        </p:blipFill>
        <p:spPr bwMode="auto">
          <a:xfrm rot="-2959082">
            <a:off x="5586413" y="747712"/>
            <a:ext cx="801688" cy="576263"/>
          </a:xfrm>
          <a:prstGeom prst="rect">
            <a:avLst/>
          </a:prstGeom>
          <a:noFill/>
          <a:ln w="9525">
            <a:noFill/>
            <a:miter lim="800000"/>
            <a:headEnd/>
            <a:tailEnd/>
          </a:ln>
        </p:spPr>
      </p:pic>
      <p:pic>
        <p:nvPicPr>
          <p:cNvPr id="9226" name="Picture 6" descr="Baby Feet Navy Clip Art"/>
          <p:cNvPicPr>
            <a:picLocks noChangeAspect="1" noChangeArrowheads="1"/>
          </p:cNvPicPr>
          <p:nvPr/>
        </p:nvPicPr>
        <p:blipFill>
          <a:blip r:embed="rId6" cstate="print"/>
          <a:srcRect/>
          <a:stretch>
            <a:fillRect/>
          </a:stretch>
        </p:blipFill>
        <p:spPr bwMode="auto">
          <a:xfrm rot="-6122613">
            <a:off x="6620669" y="659610"/>
            <a:ext cx="977900" cy="709612"/>
          </a:xfrm>
          <a:prstGeom prst="rect">
            <a:avLst/>
          </a:prstGeom>
          <a:noFill/>
          <a:ln w="9525">
            <a:noFill/>
            <a:miter lim="800000"/>
            <a:headEnd/>
            <a:tailEnd/>
          </a:ln>
        </p:spPr>
      </p:pic>
      <p:pic>
        <p:nvPicPr>
          <p:cNvPr id="9227" name="Picture 10" descr="Blue Baby Feet Clip Art"/>
          <p:cNvPicPr>
            <a:picLocks noChangeAspect="1" noChangeArrowheads="1"/>
          </p:cNvPicPr>
          <p:nvPr/>
        </p:nvPicPr>
        <p:blipFill>
          <a:blip r:embed="rId7" cstate="print"/>
          <a:srcRect/>
          <a:stretch>
            <a:fillRect/>
          </a:stretch>
        </p:blipFill>
        <p:spPr bwMode="auto">
          <a:xfrm rot="-6402237">
            <a:off x="3208358" y="587376"/>
            <a:ext cx="779463" cy="563562"/>
          </a:xfrm>
          <a:prstGeom prst="rect">
            <a:avLst/>
          </a:prstGeom>
          <a:noFill/>
          <a:ln w="9525">
            <a:noFill/>
            <a:miter lim="800000"/>
            <a:headEnd/>
            <a:tailEnd/>
          </a:ln>
        </p:spPr>
      </p:pic>
      <p:pic>
        <p:nvPicPr>
          <p:cNvPr id="9228" name="Picture 12" descr="Baby Feet Clip Art"/>
          <p:cNvPicPr>
            <a:picLocks noChangeAspect="1" noChangeArrowheads="1"/>
          </p:cNvPicPr>
          <p:nvPr/>
        </p:nvPicPr>
        <p:blipFill>
          <a:blip r:embed="rId8" cstate="print"/>
          <a:srcRect/>
          <a:stretch>
            <a:fillRect/>
          </a:stretch>
        </p:blipFill>
        <p:spPr bwMode="auto">
          <a:xfrm rot="-3570397">
            <a:off x="7611269" y="532606"/>
            <a:ext cx="1155700" cy="782638"/>
          </a:xfrm>
          <a:prstGeom prst="rect">
            <a:avLst/>
          </a:prstGeom>
          <a:noFill/>
          <a:ln w="9525">
            <a:noFill/>
            <a:miter lim="800000"/>
            <a:headEnd/>
            <a:tailEnd/>
          </a:ln>
        </p:spPr>
      </p:pic>
      <p:pic>
        <p:nvPicPr>
          <p:cNvPr id="9229" name="Picture 14" descr="Baby Feet Clip Art"/>
          <p:cNvPicPr>
            <a:picLocks noChangeAspect="1" noChangeArrowheads="1"/>
          </p:cNvPicPr>
          <p:nvPr/>
        </p:nvPicPr>
        <p:blipFill>
          <a:blip r:embed="rId9" cstate="print"/>
          <a:srcRect/>
          <a:stretch>
            <a:fillRect/>
          </a:stretch>
        </p:blipFill>
        <p:spPr bwMode="auto">
          <a:xfrm rot="-2685618">
            <a:off x="2217759" y="874713"/>
            <a:ext cx="655637" cy="476250"/>
          </a:xfrm>
          <a:prstGeom prst="rect">
            <a:avLst/>
          </a:prstGeom>
          <a:noFill/>
          <a:ln w="9525">
            <a:noFill/>
            <a:miter lim="800000"/>
            <a:headEnd/>
            <a:tailEnd/>
          </a:ln>
        </p:spPr>
      </p:pic>
      <p:sp>
        <p:nvSpPr>
          <p:cNvPr id="9230" name="AutoShape 16" descr="http://www.clker.com/cliparts/L/w/F/m/e/9/baby-feet.sv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entury Gothic" pitchFamily="34" charset="0"/>
            </a:endParaRPr>
          </a:p>
        </p:txBody>
      </p:sp>
      <p:sp>
        <p:nvSpPr>
          <p:cNvPr id="9231" name="AutoShape 18" descr="http://www.clker.com/cliparts/L/w/F/m/e/9/baby-feet.sv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GB">
              <a:latin typeface="Century Gothic" pitchFamily="34" charset="0"/>
            </a:endParaRPr>
          </a:p>
        </p:txBody>
      </p:sp>
      <p:pic>
        <p:nvPicPr>
          <p:cNvPr id="9232" name="Picture 20" descr="Baby Feet Clip Art"/>
          <p:cNvPicPr>
            <a:picLocks noChangeAspect="1" noChangeArrowheads="1"/>
          </p:cNvPicPr>
          <p:nvPr/>
        </p:nvPicPr>
        <p:blipFill>
          <a:blip r:embed="rId10" cstate="print"/>
          <a:srcRect/>
          <a:stretch>
            <a:fillRect/>
          </a:stretch>
        </p:blipFill>
        <p:spPr bwMode="auto">
          <a:xfrm rot="-2640073">
            <a:off x="596902" y="600117"/>
            <a:ext cx="425450" cy="309563"/>
          </a:xfrm>
          <a:prstGeom prst="rect">
            <a:avLst/>
          </a:prstGeom>
          <a:noFill/>
          <a:ln w="9525">
            <a:noFill/>
            <a:miter lim="800000"/>
            <a:headEnd/>
            <a:tailEnd/>
          </a:ln>
        </p:spPr>
      </p:pic>
      <p:pic>
        <p:nvPicPr>
          <p:cNvPr id="9233" name="Picture 22" descr="Baby Feet Clip Art"/>
          <p:cNvPicPr>
            <a:picLocks noChangeAspect="1" noChangeArrowheads="1"/>
          </p:cNvPicPr>
          <p:nvPr/>
        </p:nvPicPr>
        <p:blipFill>
          <a:blip r:embed="rId11" cstate="print"/>
          <a:srcRect/>
          <a:stretch>
            <a:fillRect/>
          </a:stretch>
        </p:blipFill>
        <p:spPr bwMode="auto">
          <a:xfrm rot="-6602188">
            <a:off x="1329531" y="623115"/>
            <a:ext cx="515938" cy="412750"/>
          </a:xfrm>
          <a:prstGeom prst="rect">
            <a:avLst/>
          </a:prstGeom>
          <a:noFill/>
          <a:ln w="9525">
            <a:noFill/>
            <a:miter lim="800000"/>
            <a:headEnd/>
            <a:tailEnd/>
          </a:ln>
        </p:spPr>
      </p:pic>
      <p:pic>
        <p:nvPicPr>
          <p:cNvPr id="31745" name="Picture 1"/>
          <p:cNvPicPr>
            <a:picLocks noChangeAspect="1" noChangeArrowheads="1"/>
          </p:cNvPicPr>
          <p:nvPr/>
        </p:nvPicPr>
        <p:blipFill>
          <a:blip r:embed="rId12" cstate="print"/>
          <a:srcRect/>
          <a:stretch>
            <a:fillRect/>
          </a:stretch>
        </p:blipFill>
        <p:spPr bwMode="auto">
          <a:xfrm>
            <a:off x="2123729" y="1628800"/>
            <a:ext cx="6494283" cy="4248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mj-lt"/>
              </a:rPr>
              <a:t>Child Health</a:t>
            </a:r>
            <a:endParaRPr lang="en-GB" sz="3600" dirty="0">
              <a:latin typeface="+mj-lt"/>
            </a:endParaRPr>
          </a:p>
        </p:txBody>
      </p:sp>
      <p:sp>
        <p:nvSpPr>
          <p:cNvPr id="4" name="Content Placeholder 3"/>
          <p:cNvSpPr>
            <a:spLocks noGrp="1"/>
          </p:cNvSpPr>
          <p:nvPr>
            <p:ph idx="1"/>
          </p:nvPr>
        </p:nvSpPr>
        <p:spPr/>
        <p:txBody>
          <a:bodyPr>
            <a:normAutofit/>
          </a:bodyPr>
          <a:lstStyle/>
          <a:p>
            <a:r>
              <a:rPr lang="en-GB" sz="2400" dirty="0">
                <a:latin typeface="+mn-lt"/>
              </a:rPr>
              <a:t>In Year 6, 22.4% (253) of children are classified as </a:t>
            </a:r>
            <a:r>
              <a:rPr lang="en-GB" sz="2400" b="1" dirty="0">
                <a:latin typeface="+mn-lt"/>
              </a:rPr>
              <a:t>obese</a:t>
            </a:r>
            <a:r>
              <a:rPr lang="en-GB" sz="2400" dirty="0">
                <a:latin typeface="+mn-lt"/>
              </a:rPr>
              <a:t>, worse than the average for England. </a:t>
            </a:r>
            <a:endParaRPr lang="en-GB" sz="2400" dirty="0" smtClean="0">
              <a:latin typeface="+mn-lt"/>
            </a:endParaRPr>
          </a:p>
          <a:p>
            <a:r>
              <a:rPr lang="en-GB" sz="2400" dirty="0" smtClean="0">
                <a:latin typeface="+mn-lt"/>
              </a:rPr>
              <a:t>Levels </a:t>
            </a:r>
            <a:r>
              <a:rPr lang="en-GB" sz="2400" dirty="0">
                <a:latin typeface="+mn-lt"/>
              </a:rPr>
              <a:t>of </a:t>
            </a:r>
            <a:r>
              <a:rPr lang="en-GB" sz="2400" b="1" dirty="0">
                <a:latin typeface="+mn-lt"/>
              </a:rPr>
              <a:t>GCSE attainment</a:t>
            </a:r>
            <a:r>
              <a:rPr lang="en-GB" sz="2400" dirty="0">
                <a:latin typeface="+mn-lt"/>
              </a:rPr>
              <a:t>, </a:t>
            </a:r>
            <a:r>
              <a:rPr lang="en-GB" sz="2400" b="1" dirty="0">
                <a:latin typeface="+mn-lt"/>
              </a:rPr>
              <a:t>breastfeeding</a:t>
            </a:r>
            <a:r>
              <a:rPr lang="en-GB" sz="2400" dirty="0">
                <a:latin typeface="+mn-lt"/>
              </a:rPr>
              <a:t> and </a:t>
            </a:r>
            <a:r>
              <a:rPr lang="en-GB" sz="2400" b="1" dirty="0">
                <a:latin typeface="+mn-lt"/>
              </a:rPr>
              <a:t>smoking at time of delivery</a:t>
            </a:r>
            <a:r>
              <a:rPr lang="en-GB" sz="2400" dirty="0">
                <a:latin typeface="+mn-lt"/>
              </a:rPr>
              <a:t> are better than the England average</a:t>
            </a:r>
          </a:p>
        </p:txBody>
      </p:sp>
      <p:sp>
        <p:nvSpPr>
          <p:cNvPr id="6" name="TextBox 5"/>
          <p:cNvSpPr txBox="1"/>
          <p:nvPr/>
        </p:nvSpPr>
        <p:spPr>
          <a:xfrm>
            <a:off x="4427984" y="6116922"/>
            <a:ext cx="4352474" cy="369332"/>
          </a:xfrm>
          <a:prstGeom prst="rect">
            <a:avLst/>
          </a:prstGeom>
          <a:noFill/>
        </p:spPr>
        <p:txBody>
          <a:bodyPr wrap="none" rtlCol="0">
            <a:spAutoFit/>
          </a:bodyPr>
          <a:lstStyle/>
          <a:p>
            <a:r>
              <a:rPr lang="en-GB" dirty="0" smtClean="0"/>
              <a:t>Source: PHE Public Health Profiles 2015</a:t>
            </a:r>
            <a:endParaRPr lang="en-GB" dirty="0"/>
          </a:p>
        </p:txBody>
      </p:sp>
    </p:spTree>
    <p:extLst>
      <p:ext uri="{BB962C8B-B14F-4D97-AF65-F5344CB8AC3E}">
        <p14:creationId xmlns:p14="http://schemas.microsoft.com/office/powerpoint/2010/main" val="393940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mj-lt"/>
              </a:rPr>
              <a:t>Adult Health</a:t>
            </a:r>
            <a:endParaRPr lang="en-GB" sz="3600" dirty="0">
              <a:latin typeface="+mj-lt"/>
            </a:endParaRPr>
          </a:p>
        </p:txBody>
      </p:sp>
      <p:sp>
        <p:nvSpPr>
          <p:cNvPr id="4" name="Content Placeholder 3"/>
          <p:cNvSpPr>
            <a:spLocks noGrp="1"/>
          </p:cNvSpPr>
          <p:nvPr>
            <p:ph idx="1"/>
          </p:nvPr>
        </p:nvSpPr>
        <p:spPr>
          <a:xfrm>
            <a:off x="457200" y="1600200"/>
            <a:ext cx="8219256" cy="4709120"/>
          </a:xfrm>
        </p:spPr>
        <p:txBody>
          <a:bodyPr>
            <a:noAutofit/>
          </a:bodyPr>
          <a:lstStyle/>
          <a:p>
            <a:r>
              <a:rPr lang="en-GB" sz="2000" dirty="0" smtClean="0">
                <a:latin typeface="+mn-lt"/>
              </a:rPr>
              <a:t>13.3% of adults are classified as </a:t>
            </a:r>
            <a:r>
              <a:rPr lang="en-GB" sz="2000" b="1" dirty="0" smtClean="0">
                <a:latin typeface="+mn-lt"/>
              </a:rPr>
              <a:t>obese</a:t>
            </a:r>
            <a:r>
              <a:rPr lang="en-GB" sz="2000" dirty="0">
                <a:latin typeface="+mn-lt"/>
              </a:rPr>
              <a:t>, better than the average for England. Estimated levels of adult excess weight and physical activity are better than the England average. </a:t>
            </a:r>
            <a:endParaRPr lang="en-GB" sz="2000" dirty="0" smtClean="0">
              <a:latin typeface="+mn-lt"/>
            </a:endParaRPr>
          </a:p>
          <a:p>
            <a:r>
              <a:rPr lang="en-GB" sz="2000" dirty="0" smtClean="0">
                <a:latin typeface="+mn-lt"/>
              </a:rPr>
              <a:t>The </a:t>
            </a:r>
            <a:r>
              <a:rPr lang="en-GB" sz="2000" dirty="0">
                <a:latin typeface="+mn-lt"/>
              </a:rPr>
              <a:t>rate of </a:t>
            </a:r>
            <a:r>
              <a:rPr lang="en-GB" sz="2000" b="1" dirty="0">
                <a:latin typeface="+mn-lt"/>
              </a:rPr>
              <a:t>alcohol related harm</a:t>
            </a:r>
            <a:r>
              <a:rPr lang="en-GB" sz="2000" dirty="0">
                <a:latin typeface="+mn-lt"/>
              </a:rPr>
              <a:t> hospital stays was 657*. This represents 938 stays per year. </a:t>
            </a:r>
            <a:endParaRPr lang="en-GB" sz="2000" dirty="0" smtClean="0">
              <a:latin typeface="+mn-lt"/>
            </a:endParaRPr>
          </a:p>
          <a:p>
            <a:r>
              <a:rPr lang="en-GB" sz="2000" dirty="0" smtClean="0">
                <a:latin typeface="+mn-lt"/>
              </a:rPr>
              <a:t>The </a:t>
            </a:r>
            <a:r>
              <a:rPr lang="en-GB" sz="2000" dirty="0">
                <a:latin typeface="+mn-lt"/>
              </a:rPr>
              <a:t>rate of </a:t>
            </a:r>
            <a:r>
              <a:rPr lang="en-GB" sz="2000" b="1" dirty="0">
                <a:latin typeface="+mn-lt"/>
              </a:rPr>
              <a:t>self-harm</a:t>
            </a:r>
            <a:r>
              <a:rPr lang="en-GB" sz="2000" dirty="0">
                <a:latin typeface="+mn-lt"/>
              </a:rPr>
              <a:t> hospital stays was 99.9*, better than the average for England. This represents 184 stays per year. </a:t>
            </a:r>
            <a:endParaRPr lang="en-GB" sz="2000" dirty="0" smtClean="0">
              <a:latin typeface="+mn-lt"/>
            </a:endParaRPr>
          </a:p>
          <a:p>
            <a:r>
              <a:rPr lang="en-GB" sz="2000" dirty="0" smtClean="0">
                <a:latin typeface="+mn-lt"/>
              </a:rPr>
              <a:t>The </a:t>
            </a:r>
            <a:r>
              <a:rPr lang="en-GB" sz="2000" dirty="0">
                <a:latin typeface="+mn-lt"/>
              </a:rPr>
              <a:t>rate of </a:t>
            </a:r>
            <a:r>
              <a:rPr lang="en-GB" sz="2000" b="1" dirty="0">
                <a:latin typeface="+mn-lt"/>
              </a:rPr>
              <a:t>smoking related deaths </a:t>
            </a:r>
            <a:r>
              <a:rPr lang="en-GB" sz="2000" dirty="0">
                <a:latin typeface="+mn-lt"/>
              </a:rPr>
              <a:t>was 350*, worse than the average for England. This represents 191 deaths per year. Estimated levels of adult smoking are worse than the England average. </a:t>
            </a:r>
            <a:endParaRPr lang="en-GB" sz="2000" dirty="0" smtClean="0">
              <a:latin typeface="+mn-lt"/>
            </a:endParaRPr>
          </a:p>
          <a:p>
            <a:r>
              <a:rPr lang="en-GB" sz="2000" dirty="0" smtClean="0">
                <a:latin typeface="+mn-lt"/>
              </a:rPr>
              <a:t>Rates </a:t>
            </a:r>
            <a:r>
              <a:rPr lang="en-GB" sz="2000" dirty="0">
                <a:latin typeface="+mn-lt"/>
              </a:rPr>
              <a:t>of </a:t>
            </a:r>
            <a:r>
              <a:rPr lang="en-GB" sz="2000" b="1" dirty="0">
                <a:latin typeface="+mn-lt"/>
              </a:rPr>
              <a:t>sexually transmitted infections</a:t>
            </a:r>
            <a:r>
              <a:rPr lang="en-GB" sz="2000" dirty="0">
                <a:latin typeface="+mn-lt"/>
              </a:rPr>
              <a:t> and </a:t>
            </a:r>
            <a:r>
              <a:rPr lang="en-GB" sz="2000" b="1" dirty="0">
                <a:latin typeface="+mn-lt"/>
              </a:rPr>
              <a:t>TB</a:t>
            </a:r>
            <a:r>
              <a:rPr lang="en-GB" sz="2000" dirty="0">
                <a:latin typeface="+mn-lt"/>
              </a:rPr>
              <a:t> are worse than average</a:t>
            </a:r>
            <a:r>
              <a:rPr lang="en-GB" sz="2000" dirty="0" smtClean="0">
                <a:latin typeface="+mn-lt"/>
              </a:rPr>
              <a:t>.</a:t>
            </a:r>
          </a:p>
          <a:p>
            <a:pPr marL="0" indent="0" algn="ctr">
              <a:buNone/>
            </a:pPr>
            <a:r>
              <a:rPr lang="en-GB" sz="2000" dirty="0">
                <a:latin typeface="+mn-lt"/>
              </a:rPr>
              <a:t>* rate per 100,000 population</a:t>
            </a:r>
          </a:p>
        </p:txBody>
      </p:sp>
      <p:sp>
        <p:nvSpPr>
          <p:cNvPr id="5" name="TextBox 4"/>
          <p:cNvSpPr txBox="1"/>
          <p:nvPr/>
        </p:nvSpPr>
        <p:spPr>
          <a:xfrm>
            <a:off x="4283968" y="6258861"/>
            <a:ext cx="4352474" cy="369332"/>
          </a:xfrm>
          <a:prstGeom prst="rect">
            <a:avLst/>
          </a:prstGeom>
          <a:noFill/>
        </p:spPr>
        <p:txBody>
          <a:bodyPr wrap="none" rtlCol="0">
            <a:spAutoFit/>
          </a:bodyPr>
          <a:lstStyle/>
          <a:p>
            <a:r>
              <a:rPr lang="en-GB" dirty="0" smtClean="0"/>
              <a:t>Source: PHE Public Health Profiles 2015</a:t>
            </a:r>
            <a:endParaRPr lang="en-GB" dirty="0"/>
          </a:p>
        </p:txBody>
      </p:sp>
    </p:spTree>
    <p:extLst>
      <p:ext uri="{BB962C8B-B14F-4D97-AF65-F5344CB8AC3E}">
        <p14:creationId xmlns:p14="http://schemas.microsoft.com/office/powerpoint/2010/main" val="354464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77475660"/>
              </p:ext>
            </p:extLst>
          </p:nvPr>
        </p:nvGraphicFramePr>
        <p:xfrm>
          <a:off x="107158" y="28575"/>
          <a:ext cx="8929688" cy="6159512"/>
        </p:xfrm>
        <a:graphic>
          <a:graphicData uri="http://schemas.openxmlformats.org/drawingml/2006/table">
            <a:tbl>
              <a:tblPr firstRow="1" bandRow="1">
                <a:tableStyleId>{5C22544A-7EE6-4342-B048-85BDC9FD1C3A}</a:tableStyleId>
              </a:tblPr>
              <a:tblGrid>
                <a:gridCol w="1512514"/>
                <a:gridCol w="3295780"/>
                <a:gridCol w="4121394"/>
              </a:tblGrid>
              <a:tr h="490224">
                <a:tc>
                  <a:txBody>
                    <a:bodyPr/>
                    <a:lstStyle/>
                    <a:p>
                      <a:r>
                        <a:rPr lang="en-GB" sz="1800" b="1" dirty="0" smtClean="0"/>
                        <a:t>Age</a:t>
                      </a:r>
                      <a:endParaRPr lang="en-GB" sz="1800" b="1" dirty="0"/>
                    </a:p>
                  </a:txBody>
                  <a:tcPr marL="91448" marR="91448" marT="45722" marB="45722">
                    <a:solidFill>
                      <a:schemeClr val="accent4">
                        <a:lumMod val="75000"/>
                      </a:schemeClr>
                    </a:solidFill>
                  </a:tcPr>
                </a:tc>
                <a:tc>
                  <a:txBody>
                    <a:bodyPr/>
                    <a:lstStyle/>
                    <a:p>
                      <a:r>
                        <a:rPr lang="en-GB" sz="1800" b="1" dirty="0" smtClean="0"/>
                        <a:t>Health status</a:t>
                      </a:r>
                      <a:endParaRPr lang="en-GB" sz="1800" b="1" dirty="0"/>
                    </a:p>
                  </a:txBody>
                  <a:tcPr marL="91448" marR="91448" marT="45722" marB="45722"/>
                </a:tc>
                <a:tc>
                  <a:txBody>
                    <a:bodyPr/>
                    <a:lstStyle/>
                    <a:p>
                      <a:r>
                        <a:rPr lang="en-GB" sz="1800" b="1" dirty="0" smtClean="0"/>
                        <a:t>Healthcare</a:t>
                      </a:r>
                      <a:r>
                        <a:rPr lang="en-GB" sz="1800" b="1" baseline="0" dirty="0" smtClean="0"/>
                        <a:t> access &amp; quality</a:t>
                      </a:r>
                      <a:endParaRPr lang="en-GB" sz="1800" b="1" dirty="0"/>
                    </a:p>
                  </a:txBody>
                  <a:tcPr marL="91448" marR="91448" marT="45722" marB="45722"/>
                </a:tc>
              </a:tr>
              <a:tr h="2225133">
                <a:tc>
                  <a:txBody>
                    <a:bodyPr/>
                    <a:lstStyle/>
                    <a:p>
                      <a:r>
                        <a:rPr lang="en-GB" sz="1800" b="1" dirty="0" smtClean="0">
                          <a:solidFill>
                            <a:schemeClr val="accent1">
                              <a:lumMod val="50000"/>
                            </a:schemeClr>
                          </a:solidFill>
                        </a:rPr>
                        <a:t>What do we know nationally?</a:t>
                      </a:r>
                      <a:endParaRPr lang="en-GB" sz="1800" b="1" dirty="0">
                        <a:solidFill>
                          <a:schemeClr val="accent1">
                            <a:lumMod val="50000"/>
                          </a:schemeClr>
                        </a:solidFill>
                      </a:endParaRPr>
                    </a:p>
                  </a:txBody>
                  <a:tcPr marL="91448" marR="91448" marT="45722" marB="45722">
                    <a:solidFill>
                      <a:schemeClr val="accent1">
                        <a:lumMod val="60000"/>
                        <a:lumOff val="40000"/>
                      </a:schemeClr>
                    </a:solidFill>
                  </a:tcPr>
                </a:tc>
                <a:tc>
                  <a:txBody>
                    <a:bodyPr/>
                    <a:lstStyle/>
                    <a:p>
                      <a:pPr>
                        <a:buFont typeface="Arial" pitchFamily="34" charset="0"/>
                        <a:buChar char="•"/>
                      </a:pPr>
                      <a:r>
                        <a:rPr lang="en-GB" sz="1800" dirty="0" smtClean="0">
                          <a:solidFill>
                            <a:schemeClr val="tx1">
                              <a:lumMod val="85000"/>
                              <a:lumOff val="15000"/>
                            </a:schemeClr>
                          </a:solidFill>
                        </a:rPr>
                        <a:t> Poorer health and chronic disease</a:t>
                      </a:r>
                      <a:r>
                        <a:rPr lang="en-GB" sz="1800" baseline="0" dirty="0" smtClean="0">
                          <a:solidFill>
                            <a:schemeClr val="tx1">
                              <a:lumMod val="85000"/>
                              <a:lumOff val="15000"/>
                            </a:schemeClr>
                          </a:solidFill>
                        </a:rPr>
                        <a:t> with age</a:t>
                      </a:r>
                    </a:p>
                    <a:p>
                      <a:pPr>
                        <a:buFont typeface="Arial" pitchFamily="34" charset="0"/>
                        <a:buChar char="•"/>
                      </a:pPr>
                      <a:r>
                        <a:rPr lang="en-GB" sz="1800" baseline="0" dirty="0" smtClean="0">
                          <a:solidFill>
                            <a:schemeClr val="tx1">
                              <a:lumMod val="85000"/>
                              <a:lumOff val="15000"/>
                            </a:schemeClr>
                          </a:solidFill>
                        </a:rPr>
                        <a:t> Greater levels of disability with age</a:t>
                      </a:r>
                    </a:p>
                    <a:p>
                      <a:pPr>
                        <a:buFont typeface="Arial" pitchFamily="34" charset="0"/>
                        <a:buChar char="•"/>
                      </a:pPr>
                      <a:r>
                        <a:rPr lang="en-GB" sz="1800" baseline="0" dirty="0" smtClean="0">
                          <a:solidFill>
                            <a:schemeClr val="tx1">
                              <a:lumMod val="85000"/>
                              <a:lumOff val="15000"/>
                            </a:schemeClr>
                          </a:solidFill>
                        </a:rPr>
                        <a:t> Around a third of 80+ year olds likely to have dementia</a:t>
                      </a:r>
                    </a:p>
                    <a:p>
                      <a:pPr>
                        <a:buFont typeface="Arial" pitchFamily="34" charset="0"/>
                        <a:buChar char="•"/>
                      </a:pPr>
                      <a:r>
                        <a:rPr lang="en-GB" sz="1800" baseline="0" dirty="0" smtClean="0">
                          <a:solidFill>
                            <a:schemeClr val="tx1">
                              <a:lumMod val="85000"/>
                              <a:lumOff val="15000"/>
                            </a:schemeClr>
                          </a:solidFill>
                        </a:rPr>
                        <a:t> Social isolation among older people</a:t>
                      </a:r>
                    </a:p>
                    <a:p>
                      <a:pPr>
                        <a:buFont typeface="Arial" pitchFamily="34" charset="0"/>
                        <a:buChar char="•"/>
                      </a:pPr>
                      <a:r>
                        <a:rPr lang="en-GB" sz="1800" baseline="0" dirty="0" smtClean="0">
                          <a:solidFill>
                            <a:schemeClr val="tx1">
                              <a:lumMod val="85000"/>
                              <a:lumOff val="15000"/>
                            </a:schemeClr>
                          </a:solidFill>
                        </a:rPr>
                        <a:t> Increasing depression among older people</a:t>
                      </a:r>
                      <a:endParaRPr lang="en-GB" sz="1800" dirty="0">
                        <a:solidFill>
                          <a:schemeClr val="tx1">
                            <a:lumMod val="85000"/>
                            <a:lumOff val="15000"/>
                          </a:schemeClr>
                        </a:solidFill>
                      </a:endParaRPr>
                    </a:p>
                  </a:txBody>
                  <a:tcPr marL="91448" marR="91448" marT="45722" marB="45722"/>
                </a:tc>
                <a:tc>
                  <a:txBody>
                    <a:bodyPr/>
                    <a:lstStyle/>
                    <a:p>
                      <a:pPr>
                        <a:buFont typeface="Arial" pitchFamily="34" charset="0"/>
                        <a:buChar char="•"/>
                      </a:pPr>
                      <a:r>
                        <a:rPr lang="en-GB" sz="1800" kern="1200" dirty="0" smtClean="0">
                          <a:solidFill>
                            <a:schemeClr val="tx1">
                              <a:lumMod val="85000"/>
                              <a:lumOff val="15000"/>
                            </a:schemeClr>
                          </a:solidFill>
                          <a:latin typeface="+mn-lt"/>
                          <a:ea typeface="+mn-ea"/>
                          <a:cs typeface="+mn-cs"/>
                        </a:rPr>
                        <a:t> Poorer dignity &amp;</a:t>
                      </a:r>
                      <a:r>
                        <a:rPr lang="en-GB" sz="1800" kern="1200" baseline="0" dirty="0" smtClean="0">
                          <a:solidFill>
                            <a:schemeClr val="tx1">
                              <a:lumMod val="85000"/>
                              <a:lumOff val="15000"/>
                            </a:schemeClr>
                          </a:solidFill>
                          <a:latin typeface="+mn-lt"/>
                          <a:ea typeface="+mn-ea"/>
                          <a:cs typeface="+mn-cs"/>
                        </a:rPr>
                        <a:t> respect in hospital for</a:t>
                      </a:r>
                      <a:r>
                        <a:rPr lang="en-GB" sz="1800" kern="1200" dirty="0" smtClean="0">
                          <a:solidFill>
                            <a:schemeClr val="tx1">
                              <a:lumMod val="85000"/>
                              <a:lumOff val="15000"/>
                            </a:schemeClr>
                          </a:solidFill>
                          <a:latin typeface="+mn-lt"/>
                          <a:ea typeface="+mn-ea"/>
                          <a:cs typeface="+mn-cs"/>
                        </a:rPr>
                        <a:t> some older people</a:t>
                      </a:r>
                    </a:p>
                    <a:p>
                      <a:pPr>
                        <a:buFont typeface="Arial" pitchFamily="34" charset="0"/>
                        <a:buChar char="•"/>
                      </a:pPr>
                      <a:r>
                        <a:rPr lang="en-GB" sz="1800" kern="1200" dirty="0" smtClean="0">
                          <a:solidFill>
                            <a:schemeClr val="tx1">
                              <a:lumMod val="85000"/>
                              <a:lumOff val="15000"/>
                            </a:schemeClr>
                          </a:solidFill>
                          <a:latin typeface="+mn-lt"/>
                          <a:ea typeface="+mn-ea"/>
                          <a:cs typeface="+mn-cs"/>
                        </a:rPr>
                        <a:t> Instances</a:t>
                      </a:r>
                      <a:r>
                        <a:rPr lang="en-GB" sz="1800" kern="1200" baseline="0" dirty="0" smtClean="0">
                          <a:solidFill>
                            <a:schemeClr val="tx1">
                              <a:lumMod val="85000"/>
                              <a:lumOff val="15000"/>
                            </a:schemeClr>
                          </a:solidFill>
                          <a:latin typeface="+mn-lt"/>
                          <a:ea typeface="+mn-ea"/>
                          <a:cs typeface="+mn-cs"/>
                        </a:rPr>
                        <a:t> of lower operation rates for cardiac procedures among older population</a:t>
                      </a:r>
                    </a:p>
                    <a:p>
                      <a:pPr>
                        <a:buFont typeface="Arial" pitchFamily="34" charset="0"/>
                        <a:buChar char="•"/>
                      </a:pPr>
                      <a:r>
                        <a:rPr lang="en-GB" sz="1800" kern="1200" baseline="0" dirty="0" smtClean="0">
                          <a:solidFill>
                            <a:schemeClr val="tx1">
                              <a:lumMod val="85000"/>
                              <a:lumOff val="15000"/>
                            </a:schemeClr>
                          </a:solidFill>
                          <a:latin typeface="+mn-lt"/>
                          <a:ea typeface="+mn-ea"/>
                          <a:cs typeface="+mn-cs"/>
                        </a:rPr>
                        <a:t> Younger people more likely to use A&amp;E, not GP</a:t>
                      </a:r>
                    </a:p>
                    <a:p>
                      <a:pPr>
                        <a:buFont typeface="Arial" pitchFamily="34" charset="0"/>
                        <a:buChar char="•"/>
                      </a:pPr>
                      <a:r>
                        <a:rPr lang="en-GB" sz="1800" kern="1200" baseline="0" dirty="0" smtClean="0">
                          <a:solidFill>
                            <a:schemeClr val="tx1">
                              <a:lumMod val="85000"/>
                              <a:lumOff val="15000"/>
                            </a:schemeClr>
                          </a:solidFill>
                          <a:latin typeface="+mn-lt"/>
                          <a:ea typeface="+mn-ea"/>
                          <a:cs typeface="+mn-cs"/>
                        </a:rPr>
                        <a:t> Lower cervical screening uptake for younger women</a:t>
                      </a:r>
                      <a:endParaRPr lang="en-GB" sz="1800" kern="1200" dirty="0" smtClean="0">
                        <a:solidFill>
                          <a:schemeClr val="tx1">
                            <a:lumMod val="85000"/>
                            <a:lumOff val="15000"/>
                          </a:schemeClr>
                        </a:solidFill>
                        <a:latin typeface="+mn-lt"/>
                        <a:ea typeface="+mn-ea"/>
                        <a:cs typeface="+mn-cs"/>
                      </a:endParaRPr>
                    </a:p>
                  </a:txBody>
                  <a:tcPr marL="91448" marR="91448" marT="45722" marB="45722"/>
                </a:tc>
              </a:tr>
              <a:tr h="2330298">
                <a:tc>
                  <a:txBody>
                    <a:bodyPr/>
                    <a:lstStyle/>
                    <a:p>
                      <a:r>
                        <a:rPr lang="en-GB" sz="1800" b="1" dirty="0" smtClean="0">
                          <a:solidFill>
                            <a:schemeClr val="accent1">
                              <a:lumMod val="50000"/>
                            </a:schemeClr>
                          </a:solidFill>
                        </a:rPr>
                        <a:t>What do we know in H&amp;F?</a:t>
                      </a:r>
                      <a:endParaRPr lang="en-GB" sz="1800" b="1" dirty="0">
                        <a:solidFill>
                          <a:schemeClr val="accent1">
                            <a:lumMod val="50000"/>
                          </a:schemeClr>
                        </a:solidFill>
                      </a:endParaRPr>
                    </a:p>
                  </a:txBody>
                  <a:tcPr marL="91448" marR="91448" marT="45722" marB="45722">
                    <a:solidFill>
                      <a:schemeClr val="accent1">
                        <a:lumMod val="60000"/>
                        <a:lumOff val="40000"/>
                      </a:schemeClr>
                    </a:solidFill>
                  </a:tcPr>
                </a:tc>
                <a:tc>
                  <a:txBody>
                    <a:bodyPr/>
                    <a:lstStyle/>
                    <a:p>
                      <a:pPr>
                        <a:buFont typeface="Arial" pitchFamily="34" charset="0"/>
                        <a:buChar char="•"/>
                      </a:pPr>
                      <a:r>
                        <a:rPr lang="en-GB" sz="1800" dirty="0" smtClean="0">
                          <a:solidFill>
                            <a:schemeClr val="tx1">
                              <a:lumMod val="85000"/>
                              <a:lumOff val="15000"/>
                            </a:schemeClr>
                          </a:solidFill>
                        </a:rPr>
                        <a:t> Poorer health and chronic disease</a:t>
                      </a:r>
                      <a:r>
                        <a:rPr lang="en-GB" sz="1800" baseline="0" dirty="0" smtClean="0">
                          <a:solidFill>
                            <a:schemeClr val="tx1">
                              <a:lumMod val="85000"/>
                              <a:lumOff val="15000"/>
                            </a:schemeClr>
                          </a:solidFill>
                        </a:rPr>
                        <a:t> with age</a:t>
                      </a:r>
                    </a:p>
                    <a:p>
                      <a:pPr>
                        <a:buFont typeface="Arial" pitchFamily="34" charset="0"/>
                        <a:buChar char="•"/>
                      </a:pPr>
                      <a:r>
                        <a:rPr lang="en-GB" sz="1800" baseline="0" dirty="0" smtClean="0">
                          <a:solidFill>
                            <a:schemeClr val="tx1">
                              <a:lumMod val="85000"/>
                              <a:lumOff val="15000"/>
                            </a:schemeClr>
                          </a:solidFill>
                        </a:rPr>
                        <a:t> Greater levels of disability with age</a:t>
                      </a:r>
                    </a:p>
                    <a:p>
                      <a:pPr>
                        <a:buFont typeface="Arial" pitchFamily="34" charset="0"/>
                        <a:buChar char="•"/>
                      </a:pPr>
                      <a:r>
                        <a:rPr lang="en-GB" sz="1800" baseline="0" dirty="0" smtClean="0">
                          <a:solidFill>
                            <a:schemeClr val="tx1">
                              <a:lumMod val="85000"/>
                              <a:lumOff val="15000"/>
                            </a:schemeClr>
                          </a:solidFill>
                        </a:rPr>
                        <a:t> High numbers of older people living alone – potential for social isolation</a:t>
                      </a:r>
                    </a:p>
                    <a:p>
                      <a:pPr>
                        <a:buFont typeface="Arial" pitchFamily="34" charset="0"/>
                        <a:buChar char="•"/>
                      </a:pPr>
                      <a:r>
                        <a:rPr lang="en-GB" sz="1800" baseline="0" dirty="0" smtClean="0">
                          <a:solidFill>
                            <a:schemeClr val="tx1">
                              <a:lumMod val="85000"/>
                              <a:lumOff val="15000"/>
                            </a:schemeClr>
                          </a:solidFill>
                        </a:rPr>
                        <a:t> Increasing depression among older people</a:t>
                      </a:r>
                      <a:endParaRPr lang="en-GB" sz="1800" dirty="0" smtClean="0">
                        <a:solidFill>
                          <a:schemeClr val="tx1">
                            <a:lumMod val="85000"/>
                            <a:lumOff val="15000"/>
                          </a:schemeClr>
                        </a:solidFill>
                      </a:endParaRPr>
                    </a:p>
                    <a:p>
                      <a:endParaRPr lang="en-GB" sz="1800" dirty="0">
                        <a:solidFill>
                          <a:schemeClr val="tx1">
                            <a:lumMod val="85000"/>
                            <a:lumOff val="15000"/>
                          </a:schemeClr>
                        </a:solidFill>
                      </a:endParaRPr>
                    </a:p>
                  </a:txBody>
                  <a:tcPr marL="91448" marR="91448" marT="45722" marB="45722"/>
                </a:tc>
                <a:tc>
                  <a:txBody>
                    <a:bodyPr/>
                    <a:lstStyle/>
                    <a:p>
                      <a:pPr>
                        <a:buFont typeface="Arial" pitchFamily="34" charset="0"/>
                        <a:buChar char="•"/>
                      </a:pPr>
                      <a:r>
                        <a:rPr lang="en-GB" sz="1800" kern="1200" baseline="0" dirty="0" smtClean="0">
                          <a:solidFill>
                            <a:schemeClr val="tx1">
                              <a:lumMod val="85000"/>
                              <a:lumOff val="15000"/>
                            </a:schemeClr>
                          </a:solidFill>
                          <a:latin typeface="+mn-lt"/>
                          <a:ea typeface="+mn-ea"/>
                          <a:cs typeface="+mn-cs"/>
                        </a:rPr>
                        <a:t>Younger people more likely to use A&amp;E, not GP</a:t>
                      </a:r>
                    </a:p>
                    <a:p>
                      <a:pPr>
                        <a:buFont typeface="Arial" pitchFamily="34" charset="0"/>
                        <a:buChar char="•"/>
                      </a:pPr>
                      <a:r>
                        <a:rPr lang="en-GB" sz="1800" kern="1200" baseline="0" dirty="0" smtClean="0">
                          <a:solidFill>
                            <a:schemeClr val="tx1">
                              <a:lumMod val="85000"/>
                              <a:lumOff val="15000"/>
                            </a:schemeClr>
                          </a:solidFill>
                          <a:latin typeface="+mn-lt"/>
                          <a:ea typeface="+mn-ea"/>
                          <a:cs typeface="+mn-cs"/>
                        </a:rPr>
                        <a:t> Lower cervical screening uptake for younger women</a:t>
                      </a:r>
                    </a:p>
                    <a:p>
                      <a:pPr>
                        <a:buFont typeface="Arial" pitchFamily="34" charset="0"/>
                        <a:buChar char="•"/>
                      </a:pPr>
                      <a:r>
                        <a:rPr lang="en-GB" sz="1800" kern="1200" baseline="0" dirty="0" smtClean="0">
                          <a:solidFill>
                            <a:schemeClr val="tx1">
                              <a:lumMod val="85000"/>
                              <a:lumOff val="15000"/>
                            </a:schemeClr>
                          </a:solidFill>
                          <a:latin typeface="+mn-lt"/>
                          <a:ea typeface="+mn-ea"/>
                          <a:cs typeface="+mn-cs"/>
                        </a:rPr>
                        <a:t> Older people have less success quitting smoking through local services (more long-term smokers?)</a:t>
                      </a:r>
                    </a:p>
                    <a:p>
                      <a:pPr>
                        <a:buFont typeface="Arial" pitchFamily="34" charset="0"/>
                        <a:buChar char="•"/>
                      </a:pPr>
                      <a:r>
                        <a:rPr lang="en-GB" sz="1800" kern="1200" baseline="0" dirty="0" smtClean="0">
                          <a:solidFill>
                            <a:schemeClr val="tx1">
                              <a:lumMod val="85000"/>
                              <a:lumOff val="15000"/>
                            </a:schemeClr>
                          </a:solidFill>
                          <a:latin typeface="+mn-lt"/>
                          <a:ea typeface="+mn-ea"/>
                          <a:cs typeface="+mn-cs"/>
                        </a:rPr>
                        <a:t> Slightly worse access to psychological therapies</a:t>
                      </a:r>
                    </a:p>
                    <a:p>
                      <a:pPr>
                        <a:buFont typeface="Arial" pitchFamily="34" charset="0"/>
                        <a:buChar char="•"/>
                      </a:pPr>
                      <a:r>
                        <a:rPr lang="en-GB" sz="1800" b="1" kern="1200" baseline="0" dirty="0" smtClean="0">
                          <a:solidFill>
                            <a:schemeClr val="tx1">
                              <a:lumMod val="85000"/>
                              <a:lumOff val="15000"/>
                            </a:schemeClr>
                          </a:solidFill>
                          <a:latin typeface="+mn-lt"/>
                          <a:ea typeface="+mn-ea"/>
                          <a:cs typeface="+mn-cs"/>
                        </a:rPr>
                        <a:t> </a:t>
                      </a:r>
                      <a:r>
                        <a:rPr lang="en-GB" sz="1800" b="0" kern="1200" baseline="0" dirty="0" smtClean="0">
                          <a:solidFill>
                            <a:schemeClr val="tx1">
                              <a:lumMod val="85000"/>
                              <a:lumOff val="15000"/>
                            </a:schemeClr>
                          </a:solidFill>
                          <a:latin typeface="+mn-lt"/>
                          <a:ea typeface="+mn-ea"/>
                          <a:cs typeface="+mn-cs"/>
                        </a:rPr>
                        <a:t>Health Checks</a:t>
                      </a:r>
                      <a:endParaRPr lang="en-GB" sz="1800" b="0" dirty="0">
                        <a:solidFill>
                          <a:schemeClr val="tx1">
                            <a:lumMod val="85000"/>
                            <a:lumOff val="15000"/>
                          </a:schemeClr>
                        </a:solidFill>
                      </a:endParaRPr>
                    </a:p>
                  </a:txBody>
                  <a:tcPr marL="91448" marR="91448" marT="45722" marB="45722"/>
                </a:tc>
              </a:tr>
            </a:tbl>
          </a:graphicData>
        </a:graphic>
      </p:graphicFrame>
    </p:spTree>
    <p:extLst>
      <p:ext uri="{BB962C8B-B14F-4D97-AF65-F5344CB8AC3E}">
        <p14:creationId xmlns:p14="http://schemas.microsoft.com/office/powerpoint/2010/main" val="947987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z="4800" dirty="0" smtClean="0">
                <a:solidFill>
                  <a:schemeClr val="accent1">
                    <a:lumMod val="75000"/>
                  </a:schemeClr>
                </a:solidFill>
              </a:rPr>
              <a:t>Gender</a:t>
            </a:r>
            <a:endParaRPr lang="en-GB" sz="4800" dirty="0">
              <a:solidFill>
                <a:schemeClr val="accent1">
                  <a:lumMod val="75000"/>
                </a:schemeClr>
              </a:solidFill>
            </a:endParaRPr>
          </a:p>
        </p:txBody>
      </p:sp>
      <p:sp>
        <p:nvSpPr>
          <p:cNvPr id="4" name="Rectangle 3"/>
          <p:cNvSpPr/>
          <p:nvPr/>
        </p:nvSpPr>
        <p:spPr>
          <a:xfrm>
            <a:off x="827088" y="1557338"/>
            <a:ext cx="2089150" cy="5138737"/>
          </a:xfrm>
          <a:prstGeom prst="rect">
            <a:avLst/>
          </a:prstGeom>
          <a:ln w="57150"/>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n-GB"/>
          </a:p>
        </p:txBody>
      </p:sp>
      <p:sp>
        <p:nvSpPr>
          <p:cNvPr id="5" name="Text Box 3"/>
          <p:cNvSpPr txBox="1">
            <a:spLocks noChangeArrowheads="1"/>
          </p:cNvSpPr>
          <p:nvPr/>
        </p:nvSpPr>
        <p:spPr bwMode="auto">
          <a:xfrm>
            <a:off x="755576" y="1844826"/>
            <a:ext cx="8135937" cy="3667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GB" b="1" dirty="0">
                <a:latin typeface="+mn-lt"/>
              </a:rPr>
              <a:t>        </a:t>
            </a:r>
            <a:r>
              <a:rPr lang="en-GB" dirty="0" smtClean="0">
                <a:latin typeface="+mn-lt"/>
              </a:rPr>
              <a:t>H&amp;F  </a:t>
            </a:r>
            <a:r>
              <a:rPr lang="en-GB" dirty="0">
                <a:latin typeface="Bookman Old Style" pitchFamily="18" charset="0"/>
              </a:rPr>
              <a:t>	</a:t>
            </a:r>
            <a:r>
              <a:rPr lang="en-GB" dirty="0"/>
              <a:t>		</a:t>
            </a:r>
          </a:p>
        </p:txBody>
      </p:sp>
      <p:pic>
        <p:nvPicPr>
          <p:cNvPr id="11269" name="Picture 2" descr="http://t2.gstatic.com/images?q=tbn:ANd9GcT2VcKwkH80ti7i59SG105KYqBZWtt182mVirJZca_1es4onfl3"/>
          <p:cNvPicPr>
            <a:picLocks noChangeAspect="1" noChangeArrowheads="1"/>
          </p:cNvPicPr>
          <p:nvPr/>
        </p:nvPicPr>
        <p:blipFill>
          <a:blip r:embed="rId2" cstate="print"/>
          <a:srcRect/>
          <a:stretch>
            <a:fillRect/>
          </a:stretch>
        </p:blipFill>
        <p:spPr bwMode="auto">
          <a:xfrm>
            <a:off x="1258909" y="2205038"/>
            <a:ext cx="1150937" cy="914400"/>
          </a:xfrm>
          <a:prstGeom prst="rect">
            <a:avLst/>
          </a:prstGeom>
          <a:noFill/>
          <a:ln w="9525">
            <a:noFill/>
            <a:miter lim="800000"/>
            <a:headEnd/>
            <a:tailEnd/>
          </a:ln>
        </p:spPr>
      </p:pic>
      <p:sp>
        <p:nvSpPr>
          <p:cNvPr id="7" name="Text Box 5"/>
          <p:cNvSpPr txBox="1">
            <a:spLocks noChangeArrowheads="1"/>
          </p:cNvSpPr>
          <p:nvPr/>
        </p:nvSpPr>
        <p:spPr bwMode="auto">
          <a:xfrm>
            <a:off x="1042988" y="3119438"/>
            <a:ext cx="2520950" cy="3667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GB" dirty="0">
                <a:latin typeface="+mn-lt"/>
              </a:rPr>
              <a:t>   52%     </a:t>
            </a:r>
            <a:r>
              <a:rPr lang="en-GB" dirty="0" smtClean="0">
                <a:latin typeface="+mn-lt"/>
              </a:rPr>
              <a:t>49%</a:t>
            </a:r>
            <a:endParaRPr lang="en-GB" dirty="0">
              <a:latin typeface="+mn-lt"/>
            </a:endParaRPr>
          </a:p>
        </p:txBody>
      </p:sp>
      <p:sp>
        <p:nvSpPr>
          <p:cNvPr id="8" name="Text Box 6"/>
          <p:cNvSpPr txBox="1">
            <a:spLocks noChangeArrowheads="1"/>
          </p:cNvSpPr>
          <p:nvPr/>
        </p:nvSpPr>
        <p:spPr bwMode="auto">
          <a:xfrm>
            <a:off x="1115627" y="3501008"/>
            <a:ext cx="1584175" cy="307777"/>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GB" sz="1400" dirty="0" smtClean="0">
                <a:latin typeface="+mn-lt"/>
              </a:rPr>
              <a:t>London </a:t>
            </a:r>
            <a:r>
              <a:rPr lang="en-GB" sz="800" dirty="0" smtClean="0">
                <a:latin typeface="+mn-lt"/>
              </a:rPr>
              <a:t>(2011 Census)</a:t>
            </a:r>
            <a:endParaRPr lang="en-GB" sz="800" dirty="0">
              <a:latin typeface="+mn-lt"/>
            </a:endParaRPr>
          </a:p>
        </p:txBody>
      </p:sp>
      <p:pic>
        <p:nvPicPr>
          <p:cNvPr id="11272" name="Picture 2" descr="http://t2.gstatic.com/images?q=tbn:ANd9GcT2VcKwkH80ti7i59SG105KYqBZWtt182mVirJZca_1es4onfl3"/>
          <p:cNvPicPr>
            <a:picLocks noChangeAspect="1" noChangeArrowheads="1"/>
          </p:cNvPicPr>
          <p:nvPr/>
        </p:nvPicPr>
        <p:blipFill>
          <a:blip r:embed="rId2" cstate="print"/>
          <a:srcRect/>
          <a:stretch>
            <a:fillRect/>
          </a:stretch>
        </p:blipFill>
        <p:spPr bwMode="auto">
          <a:xfrm>
            <a:off x="1258909" y="3806825"/>
            <a:ext cx="1150937" cy="914400"/>
          </a:xfrm>
          <a:prstGeom prst="rect">
            <a:avLst/>
          </a:prstGeom>
          <a:noFill/>
          <a:ln w="9525">
            <a:noFill/>
            <a:miter lim="800000"/>
            <a:headEnd/>
            <a:tailEnd/>
          </a:ln>
        </p:spPr>
      </p:pic>
      <p:sp>
        <p:nvSpPr>
          <p:cNvPr id="10" name="Text Box 8"/>
          <p:cNvSpPr txBox="1">
            <a:spLocks noChangeArrowheads="1"/>
          </p:cNvSpPr>
          <p:nvPr/>
        </p:nvSpPr>
        <p:spPr bwMode="auto">
          <a:xfrm>
            <a:off x="1042988" y="4730792"/>
            <a:ext cx="2520950" cy="3667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GB" dirty="0">
                <a:latin typeface="+mn-lt"/>
              </a:rPr>
              <a:t>   51%     49%</a:t>
            </a:r>
          </a:p>
        </p:txBody>
      </p:sp>
      <p:pic>
        <p:nvPicPr>
          <p:cNvPr id="11275" name="Picture 2" descr="http://t2.gstatic.com/images?q=tbn:ANd9GcT2VcKwkH80ti7i59SG105KYqBZWtt182mVirJZca_1es4onfl3"/>
          <p:cNvPicPr>
            <a:picLocks noChangeAspect="1" noChangeArrowheads="1"/>
          </p:cNvPicPr>
          <p:nvPr/>
        </p:nvPicPr>
        <p:blipFill>
          <a:blip r:embed="rId2" cstate="print"/>
          <a:srcRect/>
          <a:stretch>
            <a:fillRect/>
          </a:stretch>
        </p:blipFill>
        <p:spPr bwMode="auto">
          <a:xfrm>
            <a:off x="1258909" y="5445125"/>
            <a:ext cx="1150937" cy="914400"/>
          </a:xfrm>
          <a:prstGeom prst="rect">
            <a:avLst/>
          </a:prstGeom>
          <a:noFill/>
          <a:ln w="9525">
            <a:noFill/>
            <a:miter lim="800000"/>
            <a:headEnd/>
            <a:tailEnd/>
          </a:ln>
        </p:spPr>
      </p:pic>
      <p:sp>
        <p:nvSpPr>
          <p:cNvPr id="13" name="Text Box 11"/>
          <p:cNvSpPr txBox="1">
            <a:spLocks noChangeArrowheads="1"/>
          </p:cNvSpPr>
          <p:nvPr/>
        </p:nvSpPr>
        <p:spPr bwMode="auto">
          <a:xfrm>
            <a:off x="1042988" y="6356392"/>
            <a:ext cx="2520950" cy="3667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GB" dirty="0">
                <a:latin typeface="+mn-lt"/>
              </a:rPr>
              <a:t>   51%     49%</a:t>
            </a:r>
          </a:p>
        </p:txBody>
      </p:sp>
      <p:sp>
        <p:nvSpPr>
          <p:cNvPr id="21" name="Text Box 12"/>
          <p:cNvSpPr txBox="1">
            <a:spLocks noChangeArrowheads="1"/>
          </p:cNvSpPr>
          <p:nvPr/>
        </p:nvSpPr>
        <p:spPr bwMode="auto">
          <a:xfrm>
            <a:off x="3419477" y="1557342"/>
            <a:ext cx="5438775" cy="4893647"/>
          </a:xfrm>
          <a:prstGeom prst="rect">
            <a:avLst/>
          </a:prstGeom>
          <a:ln w="57150"/>
          <a:extLst/>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1600" dirty="0" smtClean="0">
                <a:solidFill>
                  <a:srgbClr val="000000"/>
                </a:solidFill>
                <a:latin typeface="Century Gothic" pitchFamily="34" charset="0"/>
              </a:rPr>
              <a:t>H&amp;F area</a:t>
            </a:r>
            <a:r>
              <a:rPr lang="en-GB" sz="1600" dirty="0" smtClean="0">
                <a:latin typeface="+mn-lt"/>
              </a:rPr>
              <a:t> </a:t>
            </a:r>
            <a:r>
              <a:rPr lang="en-GB" sz="1600" dirty="0">
                <a:latin typeface="+mn-lt"/>
              </a:rPr>
              <a:t>has a similar gender split to the rest of London and elsewhere in Great </a:t>
            </a:r>
            <a:r>
              <a:rPr lang="en-GB" sz="1600" dirty="0" smtClean="0">
                <a:latin typeface="+mn-lt"/>
              </a:rPr>
              <a:t>Britain, with the percentage of women being 1% greater and the percentage of men 1% lower .</a:t>
            </a:r>
          </a:p>
          <a:p>
            <a:pPr algn="ctr" eaLnBrk="1" fontAlgn="auto" hangingPunct="1">
              <a:spcBef>
                <a:spcPts val="0"/>
              </a:spcBef>
              <a:spcAft>
                <a:spcPts val="0"/>
              </a:spcAft>
              <a:defRPr/>
            </a:pPr>
            <a:endParaRPr lang="en-GB" sz="1600" dirty="0">
              <a:latin typeface="+mn-lt"/>
            </a:endParaRPr>
          </a:p>
          <a:p>
            <a:pPr algn="ctr" eaLnBrk="1" fontAlgn="auto" hangingPunct="1">
              <a:spcBef>
                <a:spcPct val="50000"/>
              </a:spcBef>
              <a:spcAft>
                <a:spcPts val="0"/>
              </a:spcAft>
              <a:defRPr/>
            </a:pPr>
            <a:r>
              <a:rPr lang="en-GB" sz="1600" dirty="0" smtClean="0">
                <a:latin typeface="+mn-lt"/>
              </a:rPr>
              <a:t>Because women live longer than men, and the  health inequalities between men and women, there are a much greater proportion of older women than older men among the H&amp;F population.</a:t>
            </a:r>
          </a:p>
          <a:p>
            <a:pPr algn="ctr" eaLnBrk="1" fontAlgn="auto" hangingPunct="1">
              <a:spcBef>
                <a:spcPct val="50000"/>
              </a:spcBef>
              <a:spcAft>
                <a:spcPts val="0"/>
              </a:spcAft>
              <a:defRPr/>
            </a:pPr>
            <a:r>
              <a:rPr lang="en-GB" sz="1600" dirty="0" smtClean="0">
                <a:latin typeface="+mn-lt"/>
              </a:rPr>
              <a:t>Numbers </a:t>
            </a:r>
            <a:r>
              <a:rPr lang="en-GB" sz="1600" dirty="0">
                <a:latin typeface="+mn-lt"/>
              </a:rPr>
              <a:t>for transgender and gender reassignment are not known locally. </a:t>
            </a:r>
            <a:endParaRPr lang="en-GB" sz="1600" dirty="0" smtClean="0">
              <a:latin typeface="+mn-lt"/>
            </a:endParaRPr>
          </a:p>
          <a:p>
            <a:pPr algn="ctr" eaLnBrk="1" fontAlgn="auto" hangingPunct="1">
              <a:spcBef>
                <a:spcPts val="0"/>
              </a:spcBef>
              <a:spcAft>
                <a:spcPts val="0"/>
              </a:spcAft>
              <a:defRPr/>
            </a:pPr>
            <a:endParaRPr lang="en-GB" sz="1600" dirty="0" smtClean="0">
              <a:latin typeface="+mn-lt"/>
            </a:endParaRPr>
          </a:p>
          <a:p>
            <a:pPr algn="ctr" eaLnBrk="1" fontAlgn="auto" hangingPunct="1">
              <a:spcBef>
                <a:spcPct val="50000"/>
              </a:spcBef>
              <a:spcAft>
                <a:spcPts val="0"/>
              </a:spcAft>
              <a:defRPr/>
            </a:pPr>
            <a:r>
              <a:rPr lang="en-GB" sz="1600" dirty="0" smtClean="0">
                <a:latin typeface="+mn-lt"/>
              </a:rPr>
              <a:t>Nationally</a:t>
            </a:r>
            <a:r>
              <a:rPr lang="en-GB" sz="1600" dirty="0">
                <a:latin typeface="+mn-lt"/>
              </a:rPr>
              <a:t>, around 1500 people aged over </a:t>
            </a:r>
            <a:r>
              <a:rPr lang="en-GB" sz="1600" dirty="0" smtClean="0">
                <a:latin typeface="+mn-lt"/>
              </a:rPr>
              <a:t>15 years </a:t>
            </a:r>
            <a:r>
              <a:rPr lang="en-GB" sz="1600" dirty="0">
                <a:latin typeface="+mn-lt"/>
              </a:rPr>
              <a:t>old are presently undergoing treatment for gender dysphoria per year. There is also a rapid growth (15% per year) in the number of people, of all ages, who are seeking medical treatment for profound and </a:t>
            </a:r>
            <a:r>
              <a:rPr lang="en-GB" sz="1600" dirty="0" smtClean="0">
                <a:latin typeface="+mn-lt"/>
              </a:rPr>
              <a:t>persistent </a:t>
            </a:r>
            <a:r>
              <a:rPr lang="en-GB" sz="1600" dirty="0">
                <a:latin typeface="+mn-lt"/>
              </a:rPr>
              <a:t>gender </a:t>
            </a:r>
            <a:r>
              <a:rPr lang="en-GB" sz="1600" dirty="0" smtClean="0">
                <a:latin typeface="+mn-lt"/>
              </a:rPr>
              <a:t>dysphoria.</a:t>
            </a:r>
          </a:p>
        </p:txBody>
      </p:sp>
      <p:pic>
        <p:nvPicPr>
          <p:cNvPr id="11278" name="Picture 13" descr="http://www.herts.police.uk/images/gender_equality.jpg"/>
          <p:cNvPicPr>
            <a:picLocks noChangeAspect="1" noChangeArrowheads="1"/>
          </p:cNvPicPr>
          <p:nvPr/>
        </p:nvPicPr>
        <p:blipFill>
          <a:blip r:embed="rId3" cstate="print"/>
          <a:srcRect/>
          <a:stretch>
            <a:fillRect/>
          </a:stretch>
        </p:blipFill>
        <p:spPr bwMode="auto">
          <a:xfrm>
            <a:off x="6732590" y="333375"/>
            <a:ext cx="1800225" cy="1079500"/>
          </a:xfrm>
          <a:prstGeom prst="rect">
            <a:avLst/>
          </a:prstGeom>
          <a:noFill/>
          <a:ln w="9525">
            <a:noFill/>
            <a:miter lim="800000"/>
            <a:headEnd/>
            <a:tailEnd/>
          </a:ln>
        </p:spPr>
      </p:pic>
      <p:pic>
        <p:nvPicPr>
          <p:cNvPr id="11279" name="Picture 14" descr="http://www.herts.police.uk/images/gender_equality.jpg"/>
          <p:cNvPicPr>
            <a:picLocks noChangeAspect="1" noChangeArrowheads="1"/>
          </p:cNvPicPr>
          <p:nvPr/>
        </p:nvPicPr>
        <p:blipFill>
          <a:blip r:embed="rId3" cstate="print"/>
          <a:srcRect/>
          <a:stretch>
            <a:fillRect/>
          </a:stretch>
        </p:blipFill>
        <p:spPr bwMode="auto">
          <a:xfrm>
            <a:off x="395288" y="333375"/>
            <a:ext cx="1800225" cy="1079500"/>
          </a:xfrm>
          <a:prstGeom prst="rect">
            <a:avLst/>
          </a:prstGeom>
          <a:noFill/>
          <a:ln w="9525">
            <a:noFill/>
            <a:miter lim="800000"/>
            <a:headEnd/>
            <a:tailEnd/>
          </a:ln>
        </p:spPr>
      </p:pic>
      <p:sp>
        <p:nvSpPr>
          <p:cNvPr id="17" name="Text Box 6"/>
          <p:cNvSpPr txBox="1">
            <a:spLocks noChangeArrowheads="1"/>
          </p:cNvSpPr>
          <p:nvPr/>
        </p:nvSpPr>
        <p:spPr bwMode="auto">
          <a:xfrm>
            <a:off x="1043610" y="5085226"/>
            <a:ext cx="1656184" cy="307777"/>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GB" sz="1400" dirty="0" smtClean="0">
                <a:latin typeface="+mn-lt"/>
              </a:rPr>
              <a:t>England </a:t>
            </a:r>
            <a:r>
              <a:rPr lang="en-GB" sz="800" dirty="0" smtClean="0">
                <a:latin typeface="+mn-lt"/>
              </a:rPr>
              <a:t>(2011 Census)</a:t>
            </a:r>
            <a:endParaRPr lang="en-GB" sz="800" dirty="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12701</TotalTime>
  <Words>4604</Words>
  <Application>Microsoft Office PowerPoint</Application>
  <PresentationFormat>On-screen Show (4:3)</PresentationFormat>
  <Paragraphs>627</Paragraphs>
  <Slides>37</Slides>
  <Notes>13</Notes>
  <HiddenSlides>0</HiddenSlides>
  <MMClips>0</MMClips>
  <ScaleCrop>false</ScaleCrop>
  <HeadingPairs>
    <vt:vector size="4" baseType="variant">
      <vt:variant>
        <vt:lpstr>Theme</vt:lpstr>
      </vt:variant>
      <vt:variant>
        <vt:i4>10</vt:i4>
      </vt:variant>
      <vt:variant>
        <vt:lpstr>Slide Titles</vt:lpstr>
      </vt:variant>
      <vt:variant>
        <vt:i4>37</vt:i4>
      </vt:variant>
    </vt:vector>
  </HeadingPairs>
  <TitlesOfParts>
    <vt:vector size="47" baseType="lpstr">
      <vt:lpstr>Apothecary</vt:lpstr>
      <vt:lpstr>Office Theme</vt:lpstr>
      <vt:lpstr>1_Office Theme</vt:lpstr>
      <vt:lpstr>2_Office Theme</vt:lpstr>
      <vt:lpstr>3_Office Theme</vt:lpstr>
      <vt:lpstr>4_Office Theme</vt:lpstr>
      <vt:lpstr>5_Office Theme</vt:lpstr>
      <vt:lpstr>6_Office Theme</vt:lpstr>
      <vt:lpstr>blank</vt:lpstr>
      <vt:lpstr>1_blank</vt:lpstr>
      <vt:lpstr>PowerPoint Presentation</vt:lpstr>
      <vt:lpstr>An Overview of different characteristics of local population </vt:lpstr>
      <vt:lpstr>Demography Summary</vt:lpstr>
      <vt:lpstr>Life Expectancy</vt:lpstr>
      <vt:lpstr> </vt:lpstr>
      <vt:lpstr>Child Health</vt:lpstr>
      <vt:lpstr>Adult Health</vt:lpstr>
      <vt:lpstr>PowerPoint Presentation</vt:lpstr>
      <vt:lpstr>Gender</vt:lpstr>
      <vt:lpstr>PowerPoint Presentation</vt:lpstr>
      <vt:lpstr>Number of Family Breakdowns</vt:lpstr>
      <vt:lpstr>Race  Ethnicity  and nationality</vt:lpstr>
      <vt:lpstr>PowerPoint Presentation</vt:lpstr>
      <vt:lpstr>Religion and Belief</vt:lpstr>
      <vt:lpstr>Disability</vt:lpstr>
      <vt:lpstr>PowerPoint Presentation</vt:lpstr>
      <vt:lpstr>Sexual orientation</vt:lpstr>
      <vt:lpstr>PowerPoint Presentation</vt:lpstr>
      <vt:lpstr>Deprivation</vt:lpstr>
      <vt:lpstr>Health Inequalities – Trends (I)</vt:lpstr>
      <vt:lpstr>Health Inequalities  – Trends (II)</vt:lpstr>
      <vt:lpstr>Health Inequalities  – Ethnicity</vt:lpstr>
      <vt:lpstr>PowerPoint Presentation</vt:lpstr>
      <vt:lpstr>Housing </vt:lpstr>
      <vt:lpstr>Patterns of ill health </vt:lpstr>
      <vt:lpstr>Vulnerable Groups in London Borough of Hammersmith and FULHAM</vt:lpstr>
      <vt:lpstr>Serious Mental illnesses</vt:lpstr>
      <vt:lpstr>HIV</vt:lpstr>
      <vt:lpstr>problem drug users </vt:lpstr>
      <vt:lpstr>Deprivation</vt:lpstr>
      <vt:lpstr>PowerPoint Presentation</vt:lpstr>
      <vt:lpstr>PowerPoint Presentation</vt:lpstr>
      <vt:lpstr>PowerPoint Presentation</vt:lpstr>
      <vt:lpstr>PowerPoint Presentation</vt:lpstr>
      <vt:lpstr>PowerPoint Presentation</vt:lpstr>
      <vt:lpstr>Changing Patterns of Need</vt:lpstr>
      <vt:lpstr>Projections of prevalence of selected diseases in H&amp;F</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of the  equalities ‘Protected characteristics in North west  London</dc:title>
  <dc:creator>Portia x</dc:creator>
  <cp:lastModifiedBy>Alda Cela</cp:lastModifiedBy>
  <cp:revision>248</cp:revision>
  <dcterms:created xsi:type="dcterms:W3CDTF">2012-12-14T23:33:22Z</dcterms:created>
  <dcterms:modified xsi:type="dcterms:W3CDTF">2016-05-05T10:34:57Z</dcterms:modified>
</cp:coreProperties>
</file>